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7" name="Min-Yen Kan"/>
  <p:cmAuthor clrIdx="1" id="1" initials="" lastIdx="1" name="Van Hoang Nguy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0708BC7-307B-4482-8E96-E526EAC31E65}">
  <a:tblStyle styleId="{40708BC7-307B-4482-8E96-E526EAC31E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slide" Target="slides/slide54.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21T00:21:53.377">
    <p:pos x="6000" y="0"/>
    <p:text>Slide contrast too low.  Need to mention other's role in the work orally.  Otherwise not clear what you did.</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20-04-21T00:22:58.000">
    <p:pos x="6000" y="0"/>
    <p:text>Overlapping rectangles look messy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4-21T00:24:34.205">
    <p:pos x="6000" y="0"/>
    <p:text>Several of your tables with LaTeX look messy as the fonts are all different.  Type them in instead.</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20-04-21T00:28:55.723">
    <p:pos x="6000" y="0"/>
    <p:text>Not very clear what is the relationship with Bert here.</p:text>
  </p:cm>
  <p:cm authorId="1" idx="1" dt="2020-04-21T00:28:55.723">
    <p:pos x="6000" y="0"/>
    <p:text>Oh I will mention that we finetuned BERT on this dataset to obtain the stance classifier</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20-04-21T00:26:02.040">
    <p:pos x="6000" y="0"/>
    <p:text>Make the rounded rectangles have the same sized corners.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20-04-21T00:27:04.690">
    <p:pos x="6000" y="0"/>
    <p:text>Put the overall conclusion in the slide title.
FANG performs comparatively better with limited training data (RQ2)</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7" dt="2020-04-21T00:27:35.113">
    <p:pos x="6000" y="0"/>
    <p:text>Space out conclusion items more.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abiasfactcheck.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34e0668c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34e0668c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the opportunity to share my FYP on live. I choose this over recorded video because I hope this can be more interactive. If there is any point that I have not made clear, please let me know. My FYP is 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4691ac9e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4691ac9e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4691ac9ec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4691ac9ec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would be our system flow for contextual fake news detection. We first receive the questionable claim, crawl its mentions on social media, contruct its social context, input it in some learning framework and return the prediction.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83a318e23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3a318e23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also interested in the news spreading ecosystem as a whole. If we successfully detect fake news, we can also identify the trustworthy sources and troll/bot users on social media, as these tasks are closely linked with each other.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3a318e232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3a318e23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74691ac9ec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74691ac9e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dive deep into the methodology of our research.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4691ac9ec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4691ac9ec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not the first to examine the news spreading context, but one of the first to formulate a comprehensive context graph. As social context is a collection of highly associated social entities which are users, news, and sources, and their interactions, formulating them as a graph can be beneficial. We can apply graph learning frameworks that learn….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83b0301c7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83b0301c7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a:t>There is also the </a:t>
            </a:r>
            <a:r>
              <a:rPr lang="en"/>
              <a:t>phenomenon of filtering bubbles or echo chambers where … These bubbles are the breeding ground of fake news as they can be circulated very fast without hardly any rational invalidation. Fortunately, the filtering bubbles, built on the basis of tightly connected community, can be modeled with graph, and is one major advantage of graph-based models versus non graph-based models.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83b0301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83b0301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3b0301c7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3b0301c7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3b0301c7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3b0301c7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74691ac9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74691ac9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Tackling fake news has become more urgent than ever. We are living through a historical </a:t>
            </a:r>
            <a:r>
              <a:rPr lang="en"/>
              <a:t>pandemic, but according to the WHO, we are not just fighting a pandemic, we are fighting an infodemic or the widespread of the false information. Fake news does not damage the reputation of any presidential candidate this time, it is taking people’s lives. And sadly, it comes from someone who is supposed to inform the public on scientific facts.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3b0301c7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3b0301c7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83b0301c73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83b0301c73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83b0301c7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83b0301c7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83b0301c73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83b0301c73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3b0301c7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3b0301c7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83b0301c73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3b0301c73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83b0301c7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83b0301c7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83b0301c7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83b0301c7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in details how the primitive idea of GraphSage is used in FANG. The entity representations are optimized based on 3 losses. First is the proximity loss. This loss guarantees that connected entities are assigned similar representations while disconnected entities are assigned separated representations. Second is the stance loss being supervised by the self-generated stance from the mentioned stance detector. This loss ensures that entities sharing the same stance are assigned similar representations while entities sharing different stance are assigned separated representations. Third is the fake news detection loss where we optimized on the main objective of detecting false information.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83b0301c73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83b0301c73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 behind proximity loss is very similar to GraphSage sampling and aggregation. If we are interested in representing this user, we can sample their neighbor as similar of positive samples by randomly walk around. The length of this walk can be customized based on the source entities. For example, we can have a longer walk for user nodes and a shorter walk for news and source nodes. In proximity loss, besides the similar samples, we also need the different or negative samples. This can be obtained by sampling those samples who are both disconnected and have largely different features with the source node. Our final proximity loss L_loss, is the sum of the positive sampling loss and the negative sampling loss.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3b0301c73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3b0301c73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employ a similar idea in stance loss: users who share common stance on similar sources should have their representations closed to each other. We achieve this by training the model to classify the stance between an engaged user-news pair. The stance labels are obtained from the stance classifier described earlier.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4691ac9e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4691ac9e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social media are those responsible for this infodemic. Facebook has taken action by employing third party to fact-check the content on its platform. Unfortunately, fake news spreads very fa</a:t>
            </a:r>
            <a:r>
              <a:rPr lang="en"/>
              <a:t>st, six times faster than the truth, and the internet is growing very rapidly with 1 billion new users every 5 years. So it’s not just about correctly verifying information but also how to do it at large scale.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83b0301c7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3b0301c7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the model is optimized according the main supervised fake news detection objective. From our observation, the timing of engagements is very important in differentiating fake and real news, so we employed a recurrent aggregator, a long-short term memory specifically. We improve the basic LSTM with an attention mechanism that not only improves encoding quality but also the model explainability.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83b0301c73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83b0301c73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described FANG - the novel graph framework of our research to learn the proposed context graph. Next, we will examine and discuss the performance of FANG on fake news detection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83b0301c7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83b0301c7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first describe our fake news dataset. It is composed of 300 fake and real news, approximately 150 each, published by 199 sources in total and circulated through a network of 85 thousands users. As you can see, the landscape of social context is dominated by users, and user node also have higher average outward degree. Fortunately, FANG is sampling based, which means we can always choose to sample users and sources more if those nodes are more relevant to our task without being overwhelmed by users. The average length of engagement is 182 which is long enough for recurrent aggregator such as LSTM.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83b0301c7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3b0301c7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want to know if FANG is actually better than content-only models - those that do not model context at all. We examine if the social graph is helpful by benchmarking FANG with contextual Euclidean model and how does FANG fair with another graph learning framework.</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83a318e23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83a318e23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euclidean baseline, we are using the CSI model, which is a fake news classifier that also aggregates social engagements using LSTM. The major difference between CSI and our approach is that CSI does not model the social context as a graph but as a Euclidean object. We concatenate the source and user attribute the CSI to make it equivalent to FANG.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83b0301c73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83b0301c73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us explain the result table. The first column lists the systems used in our experiments. Some systems have 2 variant, one with i in front, indicating temporality insensitive and one without i in front indicating temporality sensitive. We describe each system on the 3 metrics: whether they are context-aware, temporality-aware and graph-based. We measure all system performance in term of F1 score, which is the harmonic mean between precision and recall. Firstly, we can observe that all systems that are context-aware out-perform feature-only SVM, which is a context-unaware system, ranging from 7.44 improvement in i-CSI to 27.35% improvement in FANG. This justifies the importance of being aware to context besides content in detecting fake news.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83b0301c7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3b0301c7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all graph-based systems, GCN and FANG improves the non graph-based or euclidean system, CSI. This improvement ranges from 5.61% to 13.6% in terms of F1 and verifies the effectiveness of modelling social context as a graph.</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83a318e23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3a318e23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Between 2 graph-based systems, GCN and i-FANG, i-FANG gives better results by 7.99% in terms of F1. This improvement from FANG can be explained by the better structural representation thanks to dynamic proximity sampling.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83b0301c73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3b0301c73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can observe the benefits of being temporality-aware. 2 time-sensitive variants, </a:t>
            </a:r>
            <a:r>
              <a:rPr lang="en">
                <a:solidFill>
                  <a:schemeClr val="dk1"/>
                </a:solidFill>
              </a:rPr>
              <a:t>CSI </a:t>
            </a:r>
            <a:r>
              <a:rPr lang="en"/>
              <a:t>and </a:t>
            </a:r>
            <a:r>
              <a:rPr lang="en">
                <a:solidFill>
                  <a:schemeClr val="dk1"/>
                </a:solidFill>
              </a:rPr>
              <a:t>FANG </a:t>
            </a:r>
            <a:r>
              <a:rPr lang="en"/>
              <a:t>outperform their time insensitive variant by 5.26% and 6.3% therefore justify our choice of a temporal aggregator. These experiment results show that at the macroscopic level, our proposed FANG model, thanks to its context-awareness, temporality awareness and graph formulation, outperforms other less comprehensive baselines. This conclusion has verified the first research question.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83a318e23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83a318e23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Secondly, we verify if FANG works well with limited training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4691ac9e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4691ac9e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those were the background of our work. This is the outline of today’s presentation. We started with the background and will move on with the automatic fake news detection. We will later explain the methodology of our research, its results and discussions. We will wrap up with a small practical demonstration before concluding and presenting the future directions.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83b0301c73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3b0301c7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is the plot measuring the performance of 3 systems FANG, GCN and CSI across different training availability percentage. Between the graph-based approaches, FANG suffers much less compared with GCN when the data availability dropped from 90% to 10%. Specifically, the performance of FANG in terms of F1 only drops by 13.07% while GCN’s drops by 24.31%. This can be explained as FANG also optimizes for unsupervised proximity loss and self-supervised stance loss that are not heavily affected by the amount of training data. This highlights the robustness of FANG in preserving its performance at given limited training data.</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83a318e23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3a318e23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Thirdly, we seek to understand if FANG successfully tells fake and real news appart by being aware of engagement temporality.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83b0301c7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3b0301c7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is the bar chart measuring the attention paid by FANG across time window since publication. As we can observe, FANG pays 55% and 40% attention </a:t>
            </a:r>
            <a:r>
              <a:rPr lang="en" sz="1200">
                <a:solidFill>
                  <a:schemeClr val="dk1"/>
                </a:solidFill>
              </a:rPr>
              <a:t>within </a:t>
            </a:r>
            <a:r>
              <a:rPr b="1" lang="en" sz="1200">
                <a:solidFill>
                  <a:schemeClr val="dk1"/>
                </a:solidFill>
              </a:rPr>
              <a:t>36h</a:t>
            </a:r>
            <a:r>
              <a:rPr lang="en" sz="1200">
                <a:solidFill>
                  <a:schemeClr val="dk1"/>
                </a:solidFill>
              </a:rPr>
              <a:t> since publication for </a:t>
            </a:r>
            <a:r>
              <a:rPr lang="en" sz="1200">
                <a:solidFill>
                  <a:srgbClr val="E06666"/>
                </a:solidFill>
              </a:rPr>
              <a:t>fake </a:t>
            </a:r>
            <a:r>
              <a:rPr lang="en" sz="1200">
                <a:solidFill>
                  <a:schemeClr val="dk1"/>
                </a:solidFill>
              </a:rPr>
              <a:t>and </a:t>
            </a:r>
            <a:r>
              <a:rPr lang="en" sz="1200">
                <a:solidFill>
                  <a:srgbClr val="93C47D"/>
                </a:solidFill>
              </a:rPr>
              <a:t>real </a:t>
            </a:r>
            <a:r>
              <a:rPr lang="en" sz="1200">
                <a:solidFill>
                  <a:schemeClr val="dk1"/>
                </a:solidFill>
              </a:rPr>
              <a:t>news. After 2 weeks since publication, this attention distribution reverses when FANG pays </a:t>
            </a:r>
            <a:r>
              <a:rPr lang="en" sz="1200">
                <a:solidFill>
                  <a:srgbClr val="E06666"/>
                </a:solidFill>
              </a:rPr>
              <a:t>25%</a:t>
            </a:r>
            <a:r>
              <a:rPr lang="en" sz="1200">
                <a:solidFill>
                  <a:schemeClr val="dk1"/>
                </a:solidFill>
              </a:rPr>
              <a:t> &amp; </a:t>
            </a:r>
            <a:r>
              <a:rPr lang="en" sz="1200">
                <a:solidFill>
                  <a:srgbClr val="93C47D"/>
                </a:solidFill>
              </a:rPr>
              <a:t>50%</a:t>
            </a:r>
            <a:r>
              <a:rPr lang="en" sz="1200">
                <a:solidFill>
                  <a:schemeClr val="dk1"/>
                </a:solidFill>
              </a:rPr>
              <a:t> attention for </a:t>
            </a:r>
            <a:r>
              <a:rPr lang="en" sz="1200">
                <a:solidFill>
                  <a:srgbClr val="E06666"/>
                </a:solidFill>
              </a:rPr>
              <a:t>fake </a:t>
            </a:r>
            <a:r>
              <a:rPr lang="en" sz="1200">
                <a:solidFill>
                  <a:schemeClr val="dk1"/>
                </a:solidFill>
              </a:rPr>
              <a:t>and </a:t>
            </a:r>
            <a:r>
              <a:rPr lang="en" sz="1200">
                <a:solidFill>
                  <a:srgbClr val="93C47D"/>
                </a:solidFill>
              </a:rPr>
              <a:t>real </a:t>
            </a:r>
            <a:r>
              <a:rPr lang="en" sz="1200">
                <a:solidFill>
                  <a:schemeClr val="dk1"/>
                </a:solidFill>
              </a:rPr>
              <a:t>news. This shows that FANG predicts </a:t>
            </a:r>
            <a:r>
              <a:rPr lang="en" sz="1200">
                <a:solidFill>
                  <a:srgbClr val="E06666"/>
                </a:solidFill>
              </a:rPr>
              <a:t>fake </a:t>
            </a:r>
            <a:r>
              <a:rPr lang="en" sz="1200">
                <a:solidFill>
                  <a:schemeClr val="dk1"/>
                </a:solidFill>
              </a:rPr>
              <a:t>news based on </a:t>
            </a:r>
            <a:r>
              <a:rPr lang="en" sz="1200">
                <a:solidFill>
                  <a:srgbClr val="E06666"/>
                </a:solidFill>
              </a:rPr>
              <a:t>short </a:t>
            </a:r>
            <a:r>
              <a:rPr lang="en" sz="1200">
                <a:solidFill>
                  <a:schemeClr val="dk1"/>
                </a:solidFill>
              </a:rPr>
              <a:t>window after publication and </a:t>
            </a:r>
            <a:r>
              <a:rPr lang="en" sz="1200">
                <a:solidFill>
                  <a:srgbClr val="6AA84F"/>
                </a:solidFill>
              </a:rPr>
              <a:t>real </a:t>
            </a:r>
            <a:r>
              <a:rPr lang="en" sz="1200">
                <a:solidFill>
                  <a:schemeClr val="dk1"/>
                </a:solidFill>
              </a:rPr>
              <a:t>news based on </a:t>
            </a:r>
            <a:r>
              <a:rPr lang="en" sz="1200">
                <a:solidFill>
                  <a:srgbClr val="6AA84F"/>
                </a:solidFill>
              </a:rPr>
              <a:t>longer </a:t>
            </a:r>
            <a:r>
              <a:rPr lang="en" sz="1200">
                <a:solidFill>
                  <a:schemeClr val="dk1"/>
                </a:solidFill>
              </a:rPr>
              <a:t>duration. This behavior exactly fits our observations on the engagement patterns, and verify the third research question.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83a318e232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83a318e232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finally, we examine how effective is the representation obtained by FANG, both intrinsically and extrinsically.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83b0301c7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83b0301c7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2D visualizations of the news representations obtained from GCN. In the left plot, the real news are colored in green, while the fake news are colored in red. From observations, both real and fake news do not seem to cluster within their label. If we run a mean shift clustering algorithm that helps us identify the natural clustering, we can see that the obtained clusters do not correlate well with the the labels, as measured by the purity score of only 0.01.</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83b0301c73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3b0301c73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 the other hand, t</a:t>
            </a:r>
            <a:r>
              <a:rPr lang="en">
                <a:solidFill>
                  <a:schemeClr val="dk1"/>
                </a:solidFill>
              </a:rPr>
              <a:t>hese are the 2D visualizations of the news representations obtained from FANG. From observations, both real and fake news do seem to cluster within their label. We run a mean shift clustering algorithm to identify the natural clustering, and observe that the obtained clusters correlate well with the the labels, as measured by the much higher purity score of 0.3027. This analysis validates the quality of FANG’s representation in terms of label’s separation.</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83b0301c73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83b0301c73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perform another experiment where directly measure the performance of source representation on the downstream task of source factuality classification. For each of the source medium, we obtain their factuality label based on </a:t>
            </a:r>
            <a:r>
              <a:rPr lang="en" u="sng">
                <a:solidFill>
                  <a:schemeClr val="hlink"/>
                </a:solidFill>
                <a:hlinkClick r:id="rId2"/>
              </a:rPr>
              <a:t>https://mediabiasfactcheck.com/</a:t>
            </a:r>
            <a:r>
              <a:rPr lang="en"/>
              <a:t>. Our dataset contains 78 sources in total, divided into high factuality and low factuality as follow. We run Support Vector Machine classifier for the baseline and our proposed improvement. For the baseline, we do not consider any context awareness, whereas for our proposed improvement we concatenate the contextual representation from FANG to each source feature vector. The result shows that our method improves the baseline by 8.15%, and once again verifies the effectiveness of our representation learning.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83b0301c73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3b0301c73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examine the model results from the microscopic examples. This news says Rick Perry came to the Republican Party sooner in age than Ronald Reagan receive 2 opposite interaction. However, our model pays more attention to the engagement of Politifact Texas than an insignificant Twitter profile. This can be explained by the description of Politifact Texas, which is a fact-checking project. The model gives the final verdict of real news based on the support of Politifact and this is indeed the real news.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83b0301c73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83b0301c73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another example, our model pays a lot of attention on the engagement of this particular Twitter profile. Unfortunately, this profile does not have any description, so we can examine the profile it follows or following it. For the first profile, the user seems to be credible as he is a “proof reader”, whereas the second profile is a tech community. More importantly, if we look at the fact-checking history of this profile, we will see that it has correctly denied a fake news. Therefore, it is reasonable for FANG to pay lots of attention and predicts the news as fake based on the denial given by this profile.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83a318e23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83a318e23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4691ac9ec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4691ac9e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83a318e23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83a318e23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83b0301c7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83b0301c7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83a318e23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83a318e23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83a318e2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83a318e2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83a318e23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3a318e23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 me finish this presentation by a quote from a famous Irish Playwright and Nobel winner: “beware of false knowledge; it is more dangerous than ignorance”. Thank you for listening and I welcome your questions.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4691ac9e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4691ac9e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first idea to crosses people’s mind to identify fake news would be to fact-check based on evidence. Given a questionable claim, for example ..., we can look it up in some evidence database. If we know that the riot took place in LA and LA was indeed the most populous county in the USA, then we can come up with the final verdict of “support”. This evidence-based fact-checking approach is highly accurate and explainable, but assume that the information is fact-checkable. For example, if it was a fake image, evidence-based fact-checking would be much harder. It also requires a substantial amount of time to gather sufficient evidences.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4691ac9ec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4691ac9ec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approach would be to determine fake news based on its writing styles and delivery. These are 2 headlines of fake news and they are both sensational and appalling. Our machine learning classifier can exploit this feature to detect fake news without any explicit evidence, but will be less explainable. Furthermore, even the AI are getting better at producing false stories, so this approach would not guarantee its long-term performance.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4691ac9e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4691ac9e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recent trend in fake news detection is to look at the news spreading context. Specifically, given a questionable claim, like “Singapore will go into lockdown, DORCON Red”, we can tell from its source or how the public perceive this information. If the source is a Whatsapp, the news can very well be a questionable rumor. It can be more suspicious if the news divided the public opinions or stances, or even is denied by a reputable news channel. This approach require no explicit evidence and make no assumption of the information. It can be less explainable but this can be improved.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4691ac9e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4691ac9e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5.jp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jp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35.png"/><Relationship Id="rId9"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0.png"/><Relationship Id="rId8" Type="http://schemas.openxmlformats.org/officeDocument/2006/relationships/image" Target="../media/image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2.xml"/><Relationship Id="rId4" Type="http://schemas.openxmlformats.org/officeDocument/2006/relationships/image" Target="../media/image43.png"/><Relationship Id="rId5" Type="http://schemas.openxmlformats.org/officeDocument/2006/relationships/image" Target="../media/image25.png"/><Relationship Id="rId6" Type="http://schemas.openxmlformats.org/officeDocument/2006/relationships/image" Target="../media/image21.png"/><Relationship Id="rId7"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9.jpg"/><Relationship Id="rId5" Type="http://schemas.openxmlformats.org/officeDocument/2006/relationships/image" Target="../media/image27.png"/><Relationship Id="rId6" Type="http://schemas.openxmlformats.org/officeDocument/2006/relationships/image" Target="../media/image3.png"/><Relationship Id="rId7"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4.xml"/><Relationship Id="rId4" Type="http://schemas.openxmlformats.org/officeDocument/2006/relationships/image" Target="../media/image41.png"/><Relationship Id="rId5" Type="http://schemas.openxmlformats.org/officeDocument/2006/relationships/image" Target="../media/image59.png"/><Relationship Id="rId6" Type="http://schemas.openxmlformats.org/officeDocument/2006/relationships/image" Target="../media/image6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45.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jpg"/><Relationship Id="rId4"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6.png"/><Relationship Id="rId7" Type="http://schemas.openxmlformats.org/officeDocument/2006/relationships/image" Target="../media/image10.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5.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comments" Target="../comments/comment6.xm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68.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3.png"/><Relationship Id="rId4"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74.png"/><Relationship Id="rId7" Type="http://schemas.openxmlformats.org/officeDocument/2006/relationships/image" Target="../media/image66.png"/><Relationship Id="rId8"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6.png"/><Relationship Id="rId4"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7.png"/><Relationship Id="rId4" Type="http://schemas.openxmlformats.org/officeDocument/2006/relationships/image" Target="../media/image77.png"/><Relationship Id="rId5" Type="http://schemas.openxmlformats.org/officeDocument/2006/relationships/image" Target="../media/image85.png"/><Relationship Id="rId6" Type="http://schemas.openxmlformats.org/officeDocument/2006/relationships/image" Target="../media/image88.png"/><Relationship Id="rId7" Type="http://schemas.openxmlformats.org/officeDocument/2006/relationships/image" Target="../media/image84.png"/><Relationship Id="rId8" Type="http://schemas.openxmlformats.org/officeDocument/2006/relationships/image" Target="../media/image8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comments" Target="../comments/commen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8.jp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jp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53" name="Shape 53"/>
        <p:cNvGrpSpPr/>
        <p:nvPr/>
      </p:nvGrpSpPr>
      <p:grpSpPr>
        <a:xfrm>
          <a:off x="0" y="0"/>
          <a:ext cx="0" cy="0"/>
          <a:chOff x="0" y="0"/>
          <a:chExt cx="0" cy="0"/>
        </a:xfrm>
      </p:grpSpPr>
      <p:sp>
        <p:nvSpPr>
          <p:cNvPr id="54" name="Google Shape;54;p13"/>
          <p:cNvSpPr/>
          <p:nvPr/>
        </p:nvSpPr>
        <p:spPr>
          <a:xfrm>
            <a:off x="0" y="0"/>
            <a:ext cx="9144000" cy="51435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txBox="1"/>
          <p:nvPr>
            <p:ph type="ctrTitle"/>
          </p:nvPr>
        </p:nvSpPr>
        <p:spPr>
          <a:xfrm>
            <a:off x="311708" y="1494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Leveraging Social Context in Fake News Detection</a:t>
            </a:r>
            <a:endParaRPr>
              <a:solidFill>
                <a:srgbClr val="000000"/>
              </a:solidFill>
            </a:endParaRPr>
          </a:p>
        </p:txBody>
      </p:sp>
      <p:sp>
        <p:nvSpPr>
          <p:cNvPr id="56" name="Google Shape;56;p13"/>
          <p:cNvSpPr txBox="1"/>
          <p:nvPr>
            <p:ph idx="1" type="subTitle"/>
          </p:nvPr>
        </p:nvSpPr>
        <p:spPr>
          <a:xfrm>
            <a:off x="311700" y="2275275"/>
            <a:ext cx="85206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400"/>
              </a:spcBef>
              <a:spcAft>
                <a:spcPts val="0"/>
              </a:spcAft>
              <a:buClr>
                <a:schemeClr val="dk1"/>
              </a:buClr>
              <a:buSzPts val="1100"/>
              <a:buFont typeface="Arial"/>
              <a:buNone/>
            </a:pPr>
            <a:r>
              <a:rPr lang="en" sz="1800" u="sng"/>
              <a:t>Van Hoang Nguyen</a:t>
            </a:r>
            <a:r>
              <a:rPr baseline="30000" lang="en" sz="3000" u="sng"/>
              <a:t>1</a:t>
            </a:r>
            <a:r>
              <a:rPr lang="en" sz="1800"/>
              <a:t>,  Toshiki Tomihara</a:t>
            </a:r>
            <a:r>
              <a:rPr baseline="30000" lang="en" sz="3000"/>
              <a:t>2</a:t>
            </a:r>
            <a:r>
              <a:rPr lang="en" sz="1800"/>
              <a:t>, </a:t>
            </a:r>
            <a:endParaRPr sz="1800"/>
          </a:p>
          <a:p>
            <a:pPr indent="0" lvl="0" marL="0" rtl="0" algn="ctr">
              <a:lnSpc>
                <a:spcPct val="115000"/>
              </a:lnSpc>
              <a:spcBef>
                <a:spcPts val="400"/>
              </a:spcBef>
              <a:spcAft>
                <a:spcPts val="0"/>
              </a:spcAft>
              <a:buClr>
                <a:schemeClr val="dk1"/>
              </a:buClr>
              <a:buSzPts val="1100"/>
              <a:buFont typeface="Arial"/>
              <a:buNone/>
            </a:pPr>
            <a:r>
              <a:rPr lang="en" sz="1800"/>
              <a:t>Preslav Nakov</a:t>
            </a:r>
            <a:r>
              <a:rPr baseline="30000" lang="en" sz="3000"/>
              <a:t>3</a:t>
            </a:r>
            <a:r>
              <a:rPr lang="en" sz="1800"/>
              <a:t>,  Yohei Seki</a:t>
            </a:r>
            <a:r>
              <a:rPr baseline="30000" lang="en" sz="3000"/>
              <a:t>2</a:t>
            </a:r>
            <a:r>
              <a:rPr lang="en" sz="1800"/>
              <a:t>, Kazuari Sugiyama</a:t>
            </a:r>
            <a:r>
              <a:rPr baseline="30000" lang="en" sz="3000"/>
              <a:t>4</a:t>
            </a:r>
            <a:r>
              <a:rPr lang="en" sz="1800"/>
              <a:t>, Min-Yen Kan</a:t>
            </a:r>
            <a:r>
              <a:rPr baseline="30000" lang="en" sz="3000"/>
              <a:t>1</a:t>
            </a:r>
            <a:endParaRPr baseline="30000" sz="3000"/>
          </a:p>
          <a:p>
            <a:pPr indent="0" lvl="0" marL="0" rtl="0" algn="ctr">
              <a:lnSpc>
                <a:spcPct val="115000"/>
              </a:lnSpc>
              <a:spcBef>
                <a:spcPts val="300"/>
              </a:spcBef>
              <a:spcAft>
                <a:spcPts val="0"/>
              </a:spcAft>
              <a:buClr>
                <a:schemeClr val="dk1"/>
              </a:buClr>
              <a:buSzPts val="1100"/>
              <a:buFont typeface="Arial"/>
              <a:buNone/>
            </a:pPr>
            <a:r>
              <a:rPr baseline="30000" lang="en" sz="2000">
                <a:solidFill>
                  <a:srgbClr val="898989"/>
                </a:solidFill>
              </a:rPr>
              <a:t>1 </a:t>
            </a:r>
            <a:r>
              <a:rPr lang="en" sz="1200">
                <a:solidFill>
                  <a:srgbClr val="898989"/>
                </a:solidFill>
              </a:rPr>
              <a:t>Web IR / NLP Group (WING), NUS </a:t>
            </a:r>
            <a:r>
              <a:rPr baseline="30000" lang="en" sz="2000">
                <a:solidFill>
                  <a:srgbClr val="898989"/>
                </a:solidFill>
              </a:rPr>
              <a:t>2 </a:t>
            </a:r>
            <a:r>
              <a:rPr lang="en" sz="1200">
                <a:solidFill>
                  <a:srgbClr val="898989"/>
                </a:solidFill>
              </a:rPr>
              <a:t>University of Tsukuba </a:t>
            </a:r>
            <a:r>
              <a:rPr baseline="30000" lang="en" sz="2000">
                <a:solidFill>
                  <a:srgbClr val="898989"/>
                </a:solidFill>
              </a:rPr>
              <a:t>3 </a:t>
            </a:r>
            <a:r>
              <a:rPr lang="en" sz="1200">
                <a:solidFill>
                  <a:srgbClr val="898989"/>
                </a:solidFill>
              </a:rPr>
              <a:t>Qatar Computing Research Institute, HBKU </a:t>
            </a:r>
            <a:r>
              <a:rPr baseline="30000" lang="en" sz="2000">
                <a:solidFill>
                  <a:srgbClr val="898989"/>
                </a:solidFill>
              </a:rPr>
              <a:t>4 </a:t>
            </a:r>
            <a:r>
              <a:rPr lang="en" sz="1200">
                <a:solidFill>
                  <a:srgbClr val="898989"/>
                </a:solidFill>
              </a:rPr>
              <a:t>Kyoto University</a:t>
            </a:r>
            <a:endParaRPr sz="1200">
              <a:solidFill>
                <a:srgbClr val="898989"/>
              </a:solidFill>
            </a:endParaRPr>
          </a:p>
          <a:p>
            <a:pPr indent="0" lvl="0" marL="0" rtl="0" algn="ctr">
              <a:spcBef>
                <a:spcPts val="0"/>
              </a:spcBef>
              <a:spcAft>
                <a:spcPts val="0"/>
              </a:spcAft>
              <a:buNone/>
            </a:pPr>
            <a:r>
              <a:t/>
            </a:r>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 name="Google Shape;58;p13"/>
          <p:cNvPicPr preferRelativeResize="0"/>
          <p:nvPr/>
        </p:nvPicPr>
        <p:blipFill>
          <a:blip r:embed="rId5">
            <a:alphaModFix/>
          </a:blip>
          <a:stretch>
            <a:fillRect/>
          </a:stretch>
        </p:blipFill>
        <p:spPr>
          <a:xfrm>
            <a:off x="1385875" y="4173938"/>
            <a:ext cx="6372225" cy="828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22"/>
          <p:cNvSpPr/>
          <p:nvPr/>
        </p:nvSpPr>
        <p:spPr>
          <a:xfrm>
            <a:off x="0" y="0"/>
            <a:ext cx="9144000" cy="5143500"/>
          </a:xfrm>
          <a:prstGeom prst="rect">
            <a:avLst/>
          </a:prstGeom>
          <a:solidFill>
            <a:srgbClr val="FFFFFF">
              <a:alpha val="91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2"/>
          <p:cNvPicPr preferRelativeResize="0"/>
          <p:nvPr/>
        </p:nvPicPr>
        <p:blipFill>
          <a:blip r:embed="rId4">
            <a:alphaModFix/>
          </a:blip>
          <a:stretch>
            <a:fillRect/>
          </a:stretch>
        </p:blipFill>
        <p:spPr>
          <a:xfrm>
            <a:off x="0" y="1724755"/>
            <a:ext cx="9144001" cy="1693990"/>
          </a:xfrm>
          <a:prstGeom prst="rect">
            <a:avLst/>
          </a:prstGeom>
          <a:noFill/>
          <a:ln>
            <a:noFill/>
          </a:ln>
        </p:spPr>
      </p:pic>
      <p:sp>
        <p:nvSpPr>
          <p:cNvPr id="198" name="Google Shape;19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social context tells about </a:t>
            </a:r>
            <a:r>
              <a:rPr b="1" lang="en">
                <a:solidFill>
                  <a:srgbClr val="6AA84F"/>
                </a:solidFill>
              </a:rPr>
              <a:t>real</a:t>
            </a:r>
            <a:r>
              <a:rPr lang="en">
                <a:solidFill>
                  <a:srgbClr val="6AA84F"/>
                </a:solidFill>
              </a:rPr>
              <a:t> </a:t>
            </a:r>
            <a:r>
              <a:rPr lang="en"/>
              <a:t>news</a:t>
            </a:r>
            <a:endParaRPr/>
          </a:p>
        </p:txBody>
      </p:sp>
      <p:sp>
        <p:nvSpPr>
          <p:cNvPr id="199" name="Google Shape;199;p22"/>
          <p:cNvSpPr txBox="1"/>
          <p:nvPr/>
        </p:nvSpPr>
        <p:spPr>
          <a:xfrm>
            <a:off x="740525" y="3682900"/>
            <a:ext cx="7166100" cy="436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Char char="-"/>
            </a:pPr>
            <a:r>
              <a:rPr lang="en">
                <a:solidFill>
                  <a:srgbClr val="434343"/>
                </a:solidFill>
              </a:rPr>
              <a:t>Actual news has moderate engagements within the first 3 hours.</a:t>
            </a:r>
            <a:endParaRPr>
              <a:solidFill>
                <a:srgbClr val="434343"/>
              </a:solidFill>
            </a:endParaRPr>
          </a:p>
        </p:txBody>
      </p:sp>
      <p:sp>
        <p:nvSpPr>
          <p:cNvPr id="200" name="Google Shape;200;p22"/>
          <p:cNvSpPr/>
          <p:nvPr/>
        </p:nvSpPr>
        <p:spPr>
          <a:xfrm>
            <a:off x="3900650" y="2329800"/>
            <a:ext cx="230100" cy="6810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4513800" y="2329800"/>
            <a:ext cx="188100" cy="6810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2801200" y="2332750"/>
            <a:ext cx="420600" cy="200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2"/>
          <p:cNvSpPr txBox="1"/>
          <p:nvPr/>
        </p:nvSpPr>
        <p:spPr>
          <a:xfrm>
            <a:off x="740525" y="3979700"/>
            <a:ext cx="7166100" cy="811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Char char="-"/>
            </a:pPr>
            <a:r>
              <a:rPr lang="en">
                <a:solidFill>
                  <a:srgbClr val="434343"/>
                </a:solidFill>
              </a:rPr>
              <a:t>The engagements are mainly supports or neutral comments.</a:t>
            </a:r>
            <a:endParaRPr>
              <a:solidFill>
                <a:srgbClr val="434343"/>
              </a:solidFill>
            </a:endParaRPr>
          </a:p>
          <a:p>
            <a:pPr indent="-317500" lvl="0" marL="457200" rtl="0" algn="l">
              <a:lnSpc>
                <a:spcPct val="150000"/>
              </a:lnSpc>
              <a:spcBef>
                <a:spcPts val="0"/>
              </a:spcBef>
              <a:spcAft>
                <a:spcPts val="0"/>
              </a:spcAft>
              <a:buClr>
                <a:srgbClr val="434343"/>
              </a:buClr>
              <a:buSzPts val="1400"/>
              <a:buChar char="-"/>
            </a:pPr>
            <a:r>
              <a:rPr lang="en">
                <a:solidFill>
                  <a:srgbClr val="434343"/>
                </a:solidFill>
              </a:rPr>
              <a:t>The stance distribution stabilises relatively quick comparing to fake news.</a:t>
            </a:r>
            <a:endParaRPr>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Contextual Fake News Detection</a:t>
            </a:r>
            <a:endParaRPr/>
          </a:p>
          <a:p>
            <a:pPr indent="0" lvl="0" marL="0" rtl="0" algn="l">
              <a:spcBef>
                <a:spcPts val="0"/>
              </a:spcBef>
              <a:spcAft>
                <a:spcPts val="0"/>
              </a:spcAft>
              <a:buNone/>
            </a:pPr>
            <a:r>
              <a:t/>
            </a:r>
            <a:endParaRPr/>
          </a:p>
        </p:txBody>
      </p:sp>
      <p:sp>
        <p:nvSpPr>
          <p:cNvPr id="210" name="Google Shape;21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1" name="Google Shape;211;p23"/>
          <p:cNvPicPr preferRelativeResize="0"/>
          <p:nvPr/>
        </p:nvPicPr>
        <p:blipFill>
          <a:blip r:embed="rId3">
            <a:alphaModFix/>
          </a:blip>
          <a:stretch>
            <a:fillRect/>
          </a:stretch>
        </p:blipFill>
        <p:spPr>
          <a:xfrm>
            <a:off x="2214275" y="1469075"/>
            <a:ext cx="750951" cy="750951"/>
          </a:xfrm>
          <a:prstGeom prst="rect">
            <a:avLst/>
          </a:prstGeom>
          <a:noFill/>
          <a:ln>
            <a:noFill/>
          </a:ln>
        </p:spPr>
      </p:pic>
      <p:pic>
        <p:nvPicPr>
          <p:cNvPr id="212" name="Google Shape;212;p23"/>
          <p:cNvPicPr preferRelativeResize="0"/>
          <p:nvPr/>
        </p:nvPicPr>
        <p:blipFill>
          <a:blip r:embed="rId4">
            <a:alphaModFix/>
          </a:blip>
          <a:stretch>
            <a:fillRect/>
          </a:stretch>
        </p:blipFill>
        <p:spPr>
          <a:xfrm>
            <a:off x="2957257" y="2878700"/>
            <a:ext cx="750949" cy="750950"/>
          </a:xfrm>
          <a:prstGeom prst="rect">
            <a:avLst/>
          </a:prstGeom>
          <a:noFill/>
          <a:ln>
            <a:noFill/>
          </a:ln>
        </p:spPr>
      </p:pic>
      <p:pic>
        <p:nvPicPr>
          <p:cNvPr id="213" name="Google Shape;213;p23"/>
          <p:cNvPicPr preferRelativeResize="0"/>
          <p:nvPr/>
        </p:nvPicPr>
        <p:blipFill>
          <a:blip r:embed="rId5">
            <a:alphaModFix/>
          </a:blip>
          <a:stretch>
            <a:fillRect/>
          </a:stretch>
        </p:blipFill>
        <p:spPr>
          <a:xfrm>
            <a:off x="3716176" y="1469086"/>
            <a:ext cx="750950" cy="750950"/>
          </a:xfrm>
          <a:prstGeom prst="rect">
            <a:avLst/>
          </a:prstGeom>
          <a:noFill/>
          <a:ln>
            <a:noFill/>
          </a:ln>
        </p:spPr>
      </p:pic>
      <p:sp>
        <p:nvSpPr>
          <p:cNvPr id="214" name="Google Shape;214;p23"/>
          <p:cNvSpPr/>
          <p:nvPr/>
        </p:nvSpPr>
        <p:spPr>
          <a:xfrm>
            <a:off x="535125" y="2878750"/>
            <a:ext cx="1307100" cy="7509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Questionable claim</a:t>
            </a:r>
            <a:endParaRPr/>
          </a:p>
        </p:txBody>
      </p:sp>
      <p:pic>
        <p:nvPicPr>
          <p:cNvPr id="215" name="Google Shape;215;p23"/>
          <p:cNvPicPr preferRelativeResize="0"/>
          <p:nvPr/>
        </p:nvPicPr>
        <p:blipFill>
          <a:blip r:embed="rId6">
            <a:alphaModFix/>
          </a:blip>
          <a:stretch>
            <a:fillRect/>
          </a:stretch>
        </p:blipFill>
        <p:spPr>
          <a:xfrm>
            <a:off x="7651500" y="2878700"/>
            <a:ext cx="750950" cy="750950"/>
          </a:xfrm>
          <a:prstGeom prst="rect">
            <a:avLst/>
          </a:prstGeom>
          <a:noFill/>
          <a:ln>
            <a:noFill/>
          </a:ln>
        </p:spPr>
      </p:pic>
      <p:cxnSp>
        <p:nvCxnSpPr>
          <p:cNvPr id="216" name="Google Shape;216;p23"/>
          <p:cNvCxnSpPr>
            <a:stCxn id="214" idx="3"/>
            <a:endCxn id="212" idx="1"/>
          </p:cNvCxnSpPr>
          <p:nvPr/>
        </p:nvCxnSpPr>
        <p:spPr>
          <a:xfrm>
            <a:off x="1842225" y="3254200"/>
            <a:ext cx="1115100" cy="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23"/>
          <p:cNvCxnSpPr>
            <a:stCxn id="212" idx="3"/>
            <a:endCxn id="218" idx="1"/>
          </p:cNvCxnSpPr>
          <p:nvPr/>
        </p:nvCxnSpPr>
        <p:spPr>
          <a:xfrm>
            <a:off x="3708207" y="3254175"/>
            <a:ext cx="1132200" cy="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23"/>
          <p:cNvCxnSpPr>
            <a:stCxn id="218" idx="3"/>
            <a:endCxn id="215" idx="1"/>
          </p:cNvCxnSpPr>
          <p:nvPr/>
        </p:nvCxnSpPr>
        <p:spPr>
          <a:xfrm>
            <a:off x="6553762" y="3254172"/>
            <a:ext cx="1097700" cy="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23"/>
          <p:cNvCxnSpPr>
            <a:stCxn id="212" idx="0"/>
            <a:endCxn id="211" idx="2"/>
          </p:cNvCxnSpPr>
          <p:nvPr/>
        </p:nvCxnSpPr>
        <p:spPr>
          <a:xfrm rot="10800000">
            <a:off x="2589632" y="2219900"/>
            <a:ext cx="743100" cy="658800"/>
          </a:xfrm>
          <a:prstGeom prst="straightConnector1">
            <a:avLst/>
          </a:prstGeom>
          <a:noFill/>
          <a:ln cap="flat" cmpd="sng" w="9525">
            <a:solidFill>
              <a:schemeClr val="dk2"/>
            </a:solidFill>
            <a:prstDash val="solid"/>
            <a:round/>
            <a:headEnd len="med" w="med" type="none"/>
            <a:tailEnd len="med" w="med" type="triangle"/>
          </a:ln>
        </p:spPr>
      </p:cxnSp>
      <p:cxnSp>
        <p:nvCxnSpPr>
          <p:cNvPr id="221" name="Google Shape;221;p23"/>
          <p:cNvCxnSpPr>
            <a:stCxn id="212" idx="0"/>
            <a:endCxn id="213" idx="2"/>
          </p:cNvCxnSpPr>
          <p:nvPr/>
        </p:nvCxnSpPr>
        <p:spPr>
          <a:xfrm flipH="1" rot="10800000">
            <a:off x="3332732" y="2219900"/>
            <a:ext cx="759000" cy="65880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3"/>
          <p:cNvSpPr txBox="1"/>
          <p:nvPr/>
        </p:nvSpPr>
        <p:spPr>
          <a:xfrm>
            <a:off x="2953225" y="2291800"/>
            <a:ext cx="7590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a:t>
            </a:r>
            <a:endParaRPr/>
          </a:p>
        </p:txBody>
      </p:sp>
      <p:sp>
        <p:nvSpPr>
          <p:cNvPr id="223" name="Google Shape;223;p23"/>
          <p:cNvSpPr txBox="1"/>
          <p:nvPr/>
        </p:nvSpPr>
        <p:spPr>
          <a:xfrm>
            <a:off x="3886213" y="2671375"/>
            <a:ext cx="7590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Social context</a:t>
            </a:r>
            <a:endParaRPr/>
          </a:p>
        </p:txBody>
      </p:sp>
      <p:sp>
        <p:nvSpPr>
          <p:cNvPr id="224" name="Google Shape;224;p23"/>
          <p:cNvSpPr txBox="1"/>
          <p:nvPr/>
        </p:nvSpPr>
        <p:spPr>
          <a:xfrm>
            <a:off x="6571087" y="2914675"/>
            <a:ext cx="1045800" cy="24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Prediction</a:t>
            </a:r>
            <a:endParaRPr/>
          </a:p>
        </p:txBody>
      </p:sp>
      <p:pic>
        <p:nvPicPr>
          <p:cNvPr id="225" name="Google Shape;225;p23"/>
          <p:cNvPicPr preferRelativeResize="0"/>
          <p:nvPr/>
        </p:nvPicPr>
        <p:blipFill>
          <a:blip r:embed="rId7">
            <a:alphaModFix/>
          </a:blip>
          <a:stretch>
            <a:fillRect/>
          </a:stretch>
        </p:blipFill>
        <p:spPr>
          <a:xfrm>
            <a:off x="7367718" y="3422200"/>
            <a:ext cx="645733" cy="393600"/>
          </a:xfrm>
          <a:prstGeom prst="rect">
            <a:avLst/>
          </a:prstGeom>
          <a:noFill/>
          <a:ln>
            <a:noFill/>
          </a:ln>
        </p:spPr>
      </p:pic>
      <p:pic>
        <p:nvPicPr>
          <p:cNvPr id="226" name="Google Shape;226;p23"/>
          <p:cNvPicPr preferRelativeResize="0"/>
          <p:nvPr/>
        </p:nvPicPr>
        <p:blipFill>
          <a:blip r:embed="rId8">
            <a:alphaModFix/>
          </a:blip>
          <a:stretch>
            <a:fillRect/>
          </a:stretch>
        </p:blipFill>
        <p:spPr>
          <a:xfrm>
            <a:off x="8181925" y="3364438"/>
            <a:ext cx="594549" cy="509123"/>
          </a:xfrm>
          <a:prstGeom prst="rect">
            <a:avLst/>
          </a:prstGeom>
          <a:noFill/>
          <a:ln>
            <a:noFill/>
          </a:ln>
        </p:spPr>
      </p:pic>
      <p:pic>
        <p:nvPicPr>
          <p:cNvPr id="218" name="Google Shape;218;p23"/>
          <p:cNvPicPr preferRelativeResize="0"/>
          <p:nvPr/>
        </p:nvPicPr>
        <p:blipFill>
          <a:blip r:embed="rId9">
            <a:alphaModFix/>
          </a:blip>
          <a:stretch>
            <a:fillRect/>
          </a:stretch>
        </p:blipFill>
        <p:spPr>
          <a:xfrm>
            <a:off x="4840538" y="2585244"/>
            <a:ext cx="1713225" cy="1337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news spreading ecosystem</a:t>
            </a:r>
            <a:endParaRPr/>
          </a:p>
        </p:txBody>
      </p:sp>
      <p:sp>
        <p:nvSpPr>
          <p:cNvPr id="232" name="Google Shape;23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33" name="Google Shape;233;p24"/>
          <p:cNvGrpSpPr/>
          <p:nvPr/>
        </p:nvGrpSpPr>
        <p:grpSpPr>
          <a:xfrm>
            <a:off x="195990" y="1924200"/>
            <a:ext cx="2403527" cy="1467600"/>
            <a:chOff x="421800" y="1924200"/>
            <a:chExt cx="2177700" cy="1467600"/>
          </a:xfrm>
        </p:grpSpPr>
        <p:sp>
          <p:nvSpPr>
            <p:cNvPr id="234" name="Google Shape;234;p24"/>
            <p:cNvSpPr/>
            <p:nvPr/>
          </p:nvSpPr>
          <p:spPr>
            <a:xfrm>
              <a:off x="421800" y="1924200"/>
              <a:ext cx="2177700" cy="1467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txBox="1"/>
            <p:nvPr/>
          </p:nvSpPr>
          <p:spPr>
            <a:xfrm>
              <a:off x="480075" y="2026250"/>
              <a:ext cx="12981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Singapore will go into lockdown, DORSCON Red</a:t>
              </a:r>
              <a:endParaRPr/>
            </a:p>
          </p:txBody>
        </p:sp>
        <p:pic>
          <p:nvPicPr>
            <p:cNvPr id="236" name="Google Shape;236;p24"/>
            <p:cNvPicPr preferRelativeResize="0"/>
            <p:nvPr/>
          </p:nvPicPr>
          <p:blipFill>
            <a:blip r:embed="rId4">
              <a:alphaModFix/>
            </a:blip>
            <a:stretch>
              <a:fillRect/>
            </a:stretch>
          </p:blipFill>
          <p:spPr>
            <a:xfrm>
              <a:off x="1722322" y="2384738"/>
              <a:ext cx="814059" cy="816724"/>
            </a:xfrm>
            <a:prstGeom prst="rect">
              <a:avLst/>
            </a:prstGeom>
            <a:noFill/>
            <a:ln>
              <a:noFill/>
            </a:ln>
          </p:spPr>
        </p:pic>
      </p:grpSp>
      <p:grpSp>
        <p:nvGrpSpPr>
          <p:cNvPr id="237" name="Google Shape;237;p24"/>
          <p:cNvGrpSpPr/>
          <p:nvPr/>
        </p:nvGrpSpPr>
        <p:grpSpPr>
          <a:xfrm>
            <a:off x="2599438" y="1121400"/>
            <a:ext cx="3805526" cy="1536638"/>
            <a:chOff x="2599438" y="1121400"/>
            <a:chExt cx="3805526" cy="1536638"/>
          </a:xfrm>
        </p:grpSpPr>
        <p:pic>
          <p:nvPicPr>
            <p:cNvPr id="238" name="Google Shape;238;p24"/>
            <p:cNvPicPr preferRelativeResize="0"/>
            <p:nvPr/>
          </p:nvPicPr>
          <p:blipFill>
            <a:blip r:embed="rId5">
              <a:alphaModFix/>
            </a:blip>
            <a:stretch>
              <a:fillRect/>
            </a:stretch>
          </p:blipFill>
          <p:spPr>
            <a:xfrm>
              <a:off x="3373138" y="1121400"/>
              <a:ext cx="3031826" cy="723075"/>
            </a:xfrm>
            <a:prstGeom prst="rect">
              <a:avLst/>
            </a:prstGeom>
            <a:noFill/>
            <a:ln>
              <a:noFill/>
            </a:ln>
          </p:spPr>
        </p:pic>
        <p:cxnSp>
          <p:nvCxnSpPr>
            <p:cNvPr id="239" name="Google Shape;239;p24"/>
            <p:cNvCxnSpPr>
              <a:stCxn id="238" idx="1"/>
              <a:endCxn id="234" idx="3"/>
            </p:cNvCxnSpPr>
            <p:nvPr/>
          </p:nvCxnSpPr>
          <p:spPr>
            <a:xfrm flipH="1">
              <a:off x="2599438" y="1482938"/>
              <a:ext cx="773700" cy="1175100"/>
            </a:xfrm>
            <a:prstGeom prst="straightConnector1">
              <a:avLst/>
            </a:prstGeom>
            <a:noFill/>
            <a:ln cap="flat" cmpd="sng" w="19050">
              <a:solidFill>
                <a:srgbClr val="6AA84F"/>
              </a:solidFill>
              <a:prstDash val="solid"/>
              <a:round/>
              <a:headEnd len="med" w="med" type="none"/>
              <a:tailEnd len="med" w="med" type="triangle"/>
            </a:ln>
          </p:spPr>
        </p:cxnSp>
      </p:grpSp>
      <p:grpSp>
        <p:nvGrpSpPr>
          <p:cNvPr id="240" name="Google Shape;240;p24"/>
          <p:cNvGrpSpPr/>
          <p:nvPr/>
        </p:nvGrpSpPr>
        <p:grpSpPr>
          <a:xfrm>
            <a:off x="2599533" y="2461200"/>
            <a:ext cx="4061008" cy="393600"/>
            <a:chOff x="2599533" y="2461200"/>
            <a:chExt cx="4061008" cy="393600"/>
          </a:xfrm>
        </p:grpSpPr>
        <p:cxnSp>
          <p:nvCxnSpPr>
            <p:cNvPr id="241" name="Google Shape;241;p24"/>
            <p:cNvCxnSpPr>
              <a:stCxn id="242" idx="1"/>
              <a:endCxn id="234" idx="3"/>
            </p:cNvCxnSpPr>
            <p:nvPr/>
          </p:nvCxnSpPr>
          <p:spPr>
            <a:xfrm rot="10800000">
              <a:off x="2599533" y="2658000"/>
              <a:ext cx="771600" cy="0"/>
            </a:xfrm>
            <a:prstGeom prst="straightConnector1">
              <a:avLst/>
            </a:prstGeom>
            <a:noFill/>
            <a:ln cap="flat" cmpd="sng" w="19050">
              <a:solidFill>
                <a:srgbClr val="CC0000"/>
              </a:solidFill>
              <a:prstDash val="solid"/>
              <a:round/>
              <a:headEnd len="med" w="med" type="none"/>
              <a:tailEnd len="med" w="med" type="triangle"/>
            </a:ln>
          </p:spPr>
        </p:cxnSp>
        <p:pic>
          <p:nvPicPr>
            <p:cNvPr id="242" name="Google Shape;242;p24"/>
            <p:cNvPicPr preferRelativeResize="0"/>
            <p:nvPr/>
          </p:nvPicPr>
          <p:blipFill>
            <a:blip r:embed="rId6">
              <a:alphaModFix/>
            </a:blip>
            <a:stretch>
              <a:fillRect/>
            </a:stretch>
          </p:blipFill>
          <p:spPr>
            <a:xfrm>
              <a:off x="3371133" y="2461200"/>
              <a:ext cx="3289408" cy="393600"/>
            </a:xfrm>
            <a:prstGeom prst="rect">
              <a:avLst/>
            </a:prstGeom>
            <a:noFill/>
            <a:ln>
              <a:noFill/>
            </a:ln>
          </p:spPr>
        </p:pic>
      </p:grpSp>
      <p:grpSp>
        <p:nvGrpSpPr>
          <p:cNvPr id="243" name="Google Shape;243;p24"/>
          <p:cNvGrpSpPr/>
          <p:nvPr/>
        </p:nvGrpSpPr>
        <p:grpSpPr>
          <a:xfrm>
            <a:off x="2599525" y="2658012"/>
            <a:ext cx="4061025" cy="2070087"/>
            <a:chOff x="2599525" y="2658012"/>
            <a:chExt cx="4061025" cy="2070087"/>
          </a:xfrm>
        </p:grpSpPr>
        <p:cxnSp>
          <p:nvCxnSpPr>
            <p:cNvPr id="244" name="Google Shape;244;p24"/>
            <p:cNvCxnSpPr>
              <a:stCxn id="245" idx="1"/>
              <a:endCxn id="234" idx="3"/>
            </p:cNvCxnSpPr>
            <p:nvPr/>
          </p:nvCxnSpPr>
          <p:spPr>
            <a:xfrm rot="10800000">
              <a:off x="2599525" y="2658012"/>
              <a:ext cx="771600" cy="1441800"/>
            </a:xfrm>
            <a:prstGeom prst="straightConnector1">
              <a:avLst/>
            </a:prstGeom>
            <a:noFill/>
            <a:ln cap="flat" cmpd="sng" w="19050">
              <a:solidFill>
                <a:srgbClr val="CC0000"/>
              </a:solidFill>
              <a:prstDash val="solid"/>
              <a:round/>
              <a:headEnd len="med" w="med" type="none"/>
              <a:tailEnd len="med" w="med" type="triangle"/>
            </a:ln>
          </p:spPr>
        </p:cxnSp>
        <p:pic>
          <p:nvPicPr>
            <p:cNvPr id="245" name="Google Shape;245;p24"/>
            <p:cNvPicPr preferRelativeResize="0"/>
            <p:nvPr/>
          </p:nvPicPr>
          <p:blipFill>
            <a:blip r:embed="rId7">
              <a:alphaModFix/>
            </a:blip>
            <a:stretch>
              <a:fillRect/>
            </a:stretch>
          </p:blipFill>
          <p:spPr>
            <a:xfrm>
              <a:off x="3371125" y="3471525"/>
              <a:ext cx="3289425" cy="1256575"/>
            </a:xfrm>
            <a:prstGeom prst="rect">
              <a:avLst/>
            </a:prstGeom>
            <a:noFill/>
            <a:ln>
              <a:noFill/>
            </a:ln>
          </p:spPr>
        </p:pic>
      </p:grpSp>
      <p:sp>
        <p:nvSpPr>
          <p:cNvPr id="246" name="Google Shape;246;p24"/>
          <p:cNvSpPr/>
          <p:nvPr/>
        </p:nvSpPr>
        <p:spPr>
          <a:xfrm>
            <a:off x="242050" y="1121400"/>
            <a:ext cx="1268700" cy="2070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E06666"/>
                </a:solidFill>
              </a:rPr>
              <a:t>Fake news detection</a:t>
            </a:r>
            <a:endParaRPr sz="1200">
              <a:solidFill>
                <a:srgbClr val="E06666"/>
              </a:solidFill>
            </a:endParaRPr>
          </a:p>
        </p:txBody>
      </p:sp>
      <p:sp>
        <p:nvSpPr>
          <p:cNvPr id="247" name="Google Shape;247;p24"/>
          <p:cNvSpPr/>
          <p:nvPr/>
        </p:nvSpPr>
        <p:spPr>
          <a:xfrm>
            <a:off x="3214550" y="1017725"/>
            <a:ext cx="3555600" cy="4039200"/>
          </a:xfrm>
          <a:prstGeom prst="roundRect">
            <a:avLst>
              <a:gd fmla="val 4796" name="adj"/>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E06666"/>
                </a:solidFill>
              </a:rPr>
              <a:t>Troll/bot user classification</a:t>
            </a:r>
            <a:endParaRPr sz="1200">
              <a:solidFill>
                <a:srgbClr val="E06666"/>
              </a:solidFill>
            </a:endParaRPr>
          </a:p>
        </p:txBody>
      </p:sp>
      <p:sp>
        <p:nvSpPr>
          <p:cNvPr id="248" name="Google Shape;248;p24"/>
          <p:cNvSpPr/>
          <p:nvPr/>
        </p:nvSpPr>
        <p:spPr>
          <a:xfrm>
            <a:off x="1561925" y="2364400"/>
            <a:ext cx="986400" cy="1922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E06666"/>
                </a:solidFill>
              </a:rPr>
              <a:t>Source factuality classification</a:t>
            </a:r>
            <a:endParaRPr sz="1200">
              <a:solidFill>
                <a:srgbClr val="E0666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Contributions</a:t>
            </a:r>
            <a:endParaRPr/>
          </a:p>
        </p:txBody>
      </p:sp>
      <p:sp>
        <p:nvSpPr>
          <p:cNvPr id="254" name="Google Shape;25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We provide a </a:t>
            </a:r>
            <a:r>
              <a:rPr b="1" lang="en" sz="1400">
                <a:solidFill>
                  <a:srgbClr val="6AA84F"/>
                </a:solidFill>
              </a:rPr>
              <a:t>novel graph representation</a:t>
            </a:r>
            <a:r>
              <a:rPr lang="en" sz="1400"/>
              <a:t> for the news spreading context</a:t>
            </a:r>
            <a:endParaRPr sz="1400"/>
          </a:p>
          <a:p>
            <a:pPr indent="-317500" lvl="0" marL="457200" rtl="0" algn="l">
              <a:lnSpc>
                <a:spcPct val="150000"/>
              </a:lnSpc>
              <a:spcBef>
                <a:spcPts val="0"/>
              </a:spcBef>
              <a:spcAft>
                <a:spcPts val="0"/>
              </a:spcAft>
              <a:buSzPts val="1400"/>
              <a:buChar char="-"/>
            </a:pPr>
            <a:r>
              <a:rPr lang="en" sz="1400"/>
              <a:t>We propose </a:t>
            </a:r>
            <a:r>
              <a:rPr b="1" lang="en" sz="1400">
                <a:solidFill>
                  <a:srgbClr val="6AA84F"/>
                </a:solidFill>
              </a:rPr>
              <a:t>FANG</a:t>
            </a:r>
            <a:r>
              <a:rPr lang="en" sz="1400"/>
              <a:t>, a </a:t>
            </a:r>
            <a:r>
              <a:rPr b="1" lang="en" sz="1400">
                <a:solidFill>
                  <a:srgbClr val="6AA84F"/>
                </a:solidFill>
              </a:rPr>
              <a:t>novel graph learning framework</a:t>
            </a:r>
            <a:r>
              <a:rPr lang="en" sz="1400"/>
              <a:t> that </a:t>
            </a:r>
            <a:endParaRPr sz="1400"/>
          </a:p>
          <a:p>
            <a:pPr indent="-317500" lvl="0" marL="914400" rtl="0" algn="l">
              <a:lnSpc>
                <a:spcPct val="150000"/>
              </a:lnSpc>
              <a:spcBef>
                <a:spcPts val="0"/>
              </a:spcBef>
              <a:spcAft>
                <a:spcPts val="0"/>
              </a:spcAft>
              <a:buSzPts val="1400"/>
              <a:buChar char="+"/>
            </a:pPr>
            <a:r>
              <a:rPr lang="en" sz="1400"/>
              <a:t>explores the </a:t>
            </a:r>
            <a:r>
              <a:rPr b="1" lang="en" sz="1400">
                <a:solidFill>
                  <a:srgbClr val="6AA84F"/>
                </a:solidFill>
              </a:rPr>
              <a:t>unique structures of social context</a:t>
            </a:r>
            <a:endParaRPr sz="1400"/>
          </a:p>
          <a:p>
            <a:pPr indent="-317500" lvl="0" marL="914400" rtl="0" algn="l">
              <a:lnSpc>
                <a:spcPct val="150000"/>
              </a:lnSpc>
              <a:spcBef>
                <a:spcPts val="0"/>
              </a:spcBef>
              <a:spcAft>
                <a:spcPts val="0"/>
              </a:spcAft>
              <a:buSzPts val="1400"/>
              <a:buChar char="+"/>
            </a:pPr>
            <a:r>
              <a:rPr lang="en" sz="1400"/>
              <a:t>is </a:t>
            </a:r>
            <a:r>
              <a:rPr b="1" lang="en" sz="1400">
                <a:solidFill>
                  <a:srgbClr val="6AA84F"/>
                </a:solidFill>
              </a:rPr>
              <a:t>minimally supervised</a:t>
            </a:r>
            <a:endParaRPr sz="1400"/>
          </a:p>
          <a:p>
            <a:pPr indent="-317500" lvl="0" marL="457200" rtl="0" algn="l">
              <a:lnSpc>
                <a:spcPct val="150000"/>
              </a:lnSpc>
              <a:spcBef>
                <a:spcPts val="0"/>
              </a:spcBef>
              <a:spcAft>
                <a:spcPts val="0"/>
              </a:spcAft>
              <a:buSzPts val="1400"/>
              <a:buChar char="-"/>
            </a:pPr>
            <a:r>
              <a:rPr lang="en" sz="1400"/>
              <a:t>We improve th</a:t>
            </a:r>
            <a:r>
              <a:rPr lang="en" sz="1400"/>
              <a:t>e </a:t>
            </a:r>
            <a:r>
              <a:rPr lang="en" sz="1400"/>
              <a:t>performance</a:t>
            </a:r>
            <a:r>
              <a:rPr lang="en" sz="1400">
                <a:solidFill>
                  <a:srgbClr val="6AA84F"/>
                </a:solidFill>
              </a:rPr>
              <a:t> </a:t>
            </a:r>
            <a:r>
              <a:rPr lang="en" sz="1400"/>
              <a:t>of </a:t>
            </a:r>
            <a:endParaRPr sz="1400"/>
          </a:p>
          <a:p>
            <a:pPr indent="-317500" lvl="0" marL="914400" rtl="0" algn="l">
              <a:lnSpc>
                <a:spcPct val="150000"/>
              </a:lnSpc>
              <a:spcBef>
                <a:spcPts val="0"/>
              </a:spcBef>
              <a:spcAft>
                <a:spcPts val="0"/>
              </a:spcAft>
              <a:buSzPts val="1400"/>
              <a:buChar char="+"/>
            </a:pPr>
            <a:r>
              <a:rPr b="1" lang="en" sz="1400">
                <a:solidFill>
                  <a:srgbClr val="6AA84F"/>
                </a:solidFill>
              </a:rPr>
              <a:t>fake news detection</a:t>
            </a:r>
            <a:r>
              <a:rPr lang="en" sz="1400"/>
              <a:t> </a:t>
            </a:r>
            <a:endParaRPr sz="1400"/>
          </a:p>
          <a:p>
            <a:pPr indent="-317500" lvl="0" marL="914400" rtl="0" algn="l">
              <a:lnSpc>
                <a:spcPct val="150000"/>
              </a:lnSpc>
              <a:spcBef>
                <a:spcPts val="0"/>
              </a:spcBef>
              <a:spcAft>
                <a:spcPts val="0"/>
              </a:spcAft>
              <a:buSzPts val="1400"/>
              <a:buChar char="+"/>
            </a:pPr>
            <a:r>
              <a:rPr lang="en" sz="1400"/>
              <a:t>downstream </a:t>
            </a:r>
            <a:r>
              <a:rPr b="1" lang="en" sz="1400">
                <a:solidFill>
                  <a:srgbClr val="6AA84F"/>
                </a:solidFill>
              </a:rPr>
              <a:t>source factuality classification</a:t>
            </a:r>
            <a:r>
              <a:rPr lang="en" sz="1400"/>
              <a:t>.</a:t>
            </a:r>
            <a:endParaRPr sz="1400"/>
          </a:p>
        </p:txBody>
      </p:sp>
      <p:sp>
        <p:nvSpPr>
          <p:cNvPr id="255" name="Google Shape;255;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1000"/>
                                        <p:tgtEl>
                                          <p:spTgt spid="2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1000"/>
                                        <p:tgtEl>
                                          <p:spTgt spid="2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1000"/>
                                        <p:tgtEl>
                                          <p:spTgt spid="2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animEffect filter="fade" transition="in">
                                      <p:cBhvr>
                                        <p:cTn dur="1000"/>
                                        <p:tgtEl>
                                          <p:spTgt spid="25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animEffect filter="fade" transition="in">
                                      <p:cBhvr>
                                        <p:cTn dur="1000"/>
                                        <p:tgtEl>
                                          <p:spTgt spid="25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5" st="5"/>
                                            </p:txEl>
                                          </p:spTgt>
                                        </p:tgtEl>
                                        <p:attrNameLst>
                                          <p:attrName>style.visibility</p:attrName>
                                        </p:attrNameLst>
                                      </p:cBhvr>
                                      <p:to>
                                        <p:strVal val="visible"/>
                                      </p:to>
                                    </p:set>
                                    <p:animEffect filter="fade" transition="in">
                                      <p:cBhvr>
                                        <p:cTn dur="1000"/>
                                        <p:tgtEl>
                                          <p:spTgt spid="25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xEl>
                                              <p:pRg end="6" st="6"/>
                                            </p:txEl>
                                          </p:spTgt>
                                        </p:tgtEl>
                                        <p:attrNameLst>
                                          <p:attrName>style.visibility</p:attrName>
                                        </p:attrNameLst>
                                      </p:cBhvr>
                                      <p:to>
                                        <p:strVal val="visible"/>
                                      </p:to>
                                    </p:set>
                                    <p:animEffect filter="fade" transition="in">
                                      <p:cBhvr>
                                        <p:cTn dur="1000"/>
                                        <p:tgtEl>
                                          <p:spTgt spid="25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9" name="Shape 259"/>
        <p:cNvGrpSpPr/>
        <p:nvPr/>
      </p:nvGrpSpPr>
      <p:grpSpPr>
        <a:xfrm>
          <a:off x="0" y="0"/>
          <a:ext cx="0" cy="0"/>
          <a:chOff x="0" y="0"/>
          <a:chExt cx="0" cy="0"/>
        </a:xfrm>
      </p:grpSpPr>
      <p:sp>
        <p:nvSpPr>
          <p:cNvPr id="260" name="Google Shape;26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261" name="Google Shape;26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Introduction</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Background</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Automatic fake news detection</a:t>
            </a:r>
            <a:endParaRPr>
              <a:solidFill>
                <a:schemeClr val="lt2"/>
              </a:solidFill>
            </a:endParaRPr>
          </a:p>
          <a:p>
            <a:pPr indent="-342900" lvl="0" marL="457200" rtl="0" algn="l">
              <a:lnSpc>
                <a:spcPct val="150000"/>
              </a:lnSpc>
              <a:spcBef>
                <a:spcPts val="0"/>
              </a:spcBef>
              <a:spcAft>
                <a:spcPts val="0"/>
              </a:spcAft>
              <a:buSzPts val="1800"/>
              <a:buAutoNum type="arabicPeriod"/>
            </a:pPr>
            <a:r>
              <a:rPr lang="en"/>
              <a:t>Methodology</a:t>
            </a:r>
            <a:endParaRPr/>
          </a:p>
          <a:p>
            <a:pPr indent="-317500" lvl="1" marL="914400" rtl="0" algn="l">
              <a:lnSpc>
                <a:spcPct val="150000"/>
              </a:lnSpc>
              <a:spcBef>
                <a:spcPts val="0"/>
              </a:spcBef>
              <a:spcAft>
                <a:spcPts val="0"/>
              </a:spcAft>
              <a:buSzPts val="1400"/>
              <a:buAutoNum type="alphaLcPeriod"/>
            </a:pPr>
            <a:r>
              <a:rPr lang="en"/>
              <a:t>Social context Graph</a:t>
            </a:r>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Factual News Graph - FANG</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Results &amp; Discussions</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Demonstration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Conclusion &amp; Future work</a:t>
            </a:r>
            <a:endParaRPr>
              <a:solidFill>
                <a:schemeClr val="lt2"/>
              </a:solidFill>
            </a:endParaRPr>
          </a:p>
        </p:txBody>
      </p:sp>
      <p:sp>
        <p:nvSpPr>
          <p:cNvPr id="262" name="Google Shape;26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6" name="Shape 266"/>
        <p:cNvGrpSpPr/>
        <p:nvPr/>
      </p:nvGrpSpPr>
      <p:grpSpPr>
        <a:xfrm>
          <a:off x="0" y="0"/>
          <a:ext cx="0" cy="0"/>
          <a:chOff x="0" y="0"/>
          <a:chExt cx="0" cy="0"/>
        </a:xfrm>
      </p:grpSpPr>
      <p:sp>
        <p:nvSpPr>
          <p:cNvPr id="267" name="Google Shape;26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Graph</a:t>
            </a:r>
            <a:endParaRPr/>
          </a:p>
        </p:txBody>
      </p:sp>
      <p:sp>
        <p:nvSpPr>
          <p:cNvPr id="268" name="Google Shape;268;p2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A collection of highly associated social </a:t>
            </a:r>
            <a:r>
              <a:rPr b="1" lang="en" sz="1400"/>
              <a:t>entities</a:t>
            </a:r>
            <a:r>
              <a:rPr lang="en" sz="1400"/>
              <a:t> and their </a:t>
            </a:r>
            <a:r>
              <a:rPr b="1" lang="en" sz="1400"/>
              <a:t>interactions</a:t>
            </a:r>
            <a:endParaRPr b="1" sz="1400"/>
          </a:p>
          <a:p>
            <a:pPr indent="0" lvl="0" marL="0" rtl="0" algn="l">
              <a:lnSpc>
                <a:spcPct val="150000"/>
              </a:lnSpc>
              <a:spcBef>
                <a:spcPts val="1600"/>
              </a:spcBef>
              <a:spcAft>
                <a:spcPts val="0"/>
              </a:spcAft>
              <a:buNone/>
            </a:pPr>
            <a:r>
              <a:rPr lang="en" sz="1400"/>
              <a:t>Graph Learning Frameworks can learn</a:t>
            </a:r>
            <a:endParaRPr sz="1400"/>
          </a:p>
          <a:p>
            <a:pPr indent="-317500" lvl="0" marL="457200" rtl="0" algn="l">
              <a:lnSpc>
                <a:spcPct val="150000"/>
              </a:lnSpc>
              <a:spcBef>
                <a:spcPts val="1600"/>
              </a:spcBef>
              <a:spcAft>
                <a:spcPts val="0"/>
              </a:spcAft>
              <a:buSzPts val="1400"/>
              <a:buChar char="-"/>
            </a:pPr>
            <a:r>
              <a:rPr lang="en" sz="1400"/>
              <a:t>Conditionally dependent representations</a:t>
            </a:r>
            <a:endParaRPr sz="1400"/>
          </a:p>
          <a:p>
            <a:pPr indent="-317500" lvl="0" marL="457200" rtl="0" algn="l">
              <a:lnSpc>
                <a:spcPct val="150000"/>
              </a:lnSpc>
              <a:spcBef>
                <a:spcPts val="0"/>
              </a:spcBef>
              <a:spcAft>
                <a:spcPts val="0"/>
              </a:spcAft>
              <a:buSzPts val="1400"/>
              <a:buChar char="-"/>
            </a:pPr>
            <a:r>
              <a:rPr lang="en" sz="1400"/>
              <a:t>Network information exchange</a:t>
            </a:r>
            <a:endParaRPr sz="1400"/>
          </a:p>
          <a:p>
            <a:pPr indent="-317500" lvl="0" marL="457200" rtl="0" algn="l">
              <a:lnSpc>
                <a:spcPct val="150000"/>
              </a:lnSpc>
              <a:spcBef>
                <a:spcPts val="0"/>
              </a:spcBef>
              <a:spcAft>
                <a:spcPts val="0"/>
              </a:spcAft>
              <a:buSzPts val="1400"/>
              <a:buChar char="-"/>
            </a:pPr>
            <a:r>
              <a:rPr lang="en" sz="1400"/>
              <a:t>Underlying structure (user communities, news network,...)</a:t>
            </a:r>
            <a:endParaRPr sz="1400"/>
          </a:p>
          <a:p>
            <a:pPr indent="-317500" lvl="0" marL="457200" rtl="0" algn="l">
              <a:lnSpc>
                <a:spcPct val="150000"/>
              </a:lnSpc>
              <a:spcBef>
                <a:spcPts val="0"/>
              </a:spcBef>
              <a:spcAft>
                <a:spcPts val="0"/>
              </a:spcAft>
              <a:buSzPts val="1400"/>
              <a:buChar char="-"/>
            </a:pPr>
            <a:r>
              <a:rPr lang="en" sz="1400"/>
              <a:t>Semi-supervised tasks with limited training labels </a:t>
            </a:r>
            <a:endParaRPr sz="1400"/>
          </a:p>
        </p:txBody>
      </p:sp>
      <p:sp>
        <p:nvSpPr>
          <p:cNvPr id="269" name="Google Shape;26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27"/>
          <p:cNvPicPr preferRelativeResize="0"/>
          <p:nvPr/>
        </p:nvPicPr>
        <p:blipFill>
          <a:blip r:embed="rId3">
            <a:alphaModFix/>
          </a:blip>
          <a:stretch>
            <a:fillRect/>
          </a:stretch>
        </p:blipFill>
        <p:spPr>
          <a:xfrm>
            <a:off x="5706875" y="950175"/>
            <a:ext cx="2765565"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animEffect filter="fade" transition="in">
                                      <p:cBhvr>
                                        <p:cTn dur="1000"/>
                                        <p:tgtEl>
                                          <p:spTgt spid="2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animEffect filter="fade" transition="in">
                                      <p:cBhvr>
                                        <p:cTn dur="1000"/>
                                        <p:tgtEl>
                                          <p:spTgt spid="2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animEffect filter="fade" transition="in">
                                      <p:cBhvr>
                                        <p:cTn dur="1000"/>
                                        <p:tgtEl>
                                          <p:spTgt spid="2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3" st="3"/>
                                            </p:txEl>
                                          </p:spTgt>
                                        </p:tgtEl>
                                        <p:attrNameLst>
                                          <p:attrName>style.visibility</p:attrName>
                                        </p:attrNameLst>
                                      </p:cBhvr>
                                      <p:to>
                                        <p:strVal val="visible"/>
                                      </p:to>
                                    </p:set>
                                    <p:animEffect filter="fade" transition="in">
                                      <p:cBhvr>
                                        <p:cTn dur="1000"/>
                                        <p:tgtEl>
                                          <p:spTgt spid="2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4" st="4"/>
                                            </p:txEl>
                                          </p:spTgt>
                                        </p:tgtEl>
                                        <p:attrNameLst>
                                          <p:attrName>style.visibility</p:attrName>
                                        </p:attrNameLst>
                                      </p:cBhvr>
                                      <p:to>
                                        <p:strVal val="visible"/>
                                      </p:to>
                                    </p:set>
                                    <p:animEffect filter="fade" transition="in">
                                      <p:cBhvr>
                                        <p:cTn dur="1000"/>
                                        <p:tgtEl>
                                          <p:spTgt spid="2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xEl>
                                              <p:pRg end="5" st="5"/>
                                            </p:txEl>
                                          </p:spTgt>
                                        </p:tgtEl>
                                        <p:attrNameLst>
                                          <p:attrName>style.visibility</p:attrName>
                                        </p:attrNameLst>
                                      </p:cBhvr>
                                      <p:to>
                                        <p:strVal val="visible"/>
                                      </p:to>
                                    </p:set>
                                    <p:animEffect filter="fade" transition="in">
                                      <p:cBhvr>
                                        <p:cTn dur="1000"/>
                                        <p:tgtEl>
                                          <p:spTgt spid="268">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4" name="Shape 274"/>
        <p:cNvGrpSpPr/>
        <p:nvPr/>
      </p:nvGrpSpPr>
      <p:grpSpPr>
        <a:xfrm>
          <a:off x="0" y="0"/>
          <a:ext cx="0" cy="0"/>
          <a:chOff x="0" y="0"/>
          <a:chExt cx="0" cy="0"/>
        </a:xfrm>
      </p:grpSpPr>
      <p:sp>
        <p:nvSpPr>
          <p:cNvPr id="275" name="Google Shape;27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Reducing the echo</a:t>
            </a:r>
            <a:endParaRPr/>
          </a:p>
        </p:txBody>
      </p:sp>
      <p:sp>
        <p:nvSpPr>
          <p:cNvPr id="276" name="Google Shape;276;p28"/>
          <p:cNvSpPr txBox="1"/>
          <p:nvPr>
            <p:ph idx="1" type="body"/>
          </p:nvPr>
        </p:nvSpPr>
        <p:spPr>
          <a:xfrm>
            <a:off x="311700" y="1152475"/>
            <a:ext cx="4260300" cy="1804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sz="1400"/>
              <a:t>Social users follow like-minded people, forming communities promoting their narratives.</a:t>
            </a:r>
            <a:endParaRPr b="1">
              <a:solidFill>
                <a:srgbClr val="CC0000"/>
              </a:solidFill>
            </a:endParaRPr>
          </a:p>
        </p:txBody>
      </p:sp>
      <p:sp>
        <p:nvSpPr>
          <p:cNvPr id="277" name="Google Shape;27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28"/>
          <p:cNvPicPr preferRelativeResize="0"/>
          <p:nvPr/>
        </p:nvPicPr>
        <p:blipFill>
          <a:blip r:embed="rId3">
            <a:alphaModFix/>
          </a:blip>
          <a:stretch>
            <a:fillRect/>
          </a:stretch>
        </p:blipFill>
        <p:spPr>
          <a:xfrm>
            <a:off x="4705375" y="152769"/>
            <a:ext cx="4260300" cy="4837970"/>
          </a:xfrm>
          <a:prstGeom prst="rect">
            <a:avLst/>
          </a:prstGeom>
          <a:noFill/>
          <a:ln>
            <a:noFill/>
          </a:ln>
        </p:spPr>
      </p:pic>
      <p:sp>
        <p:nvSpPr>
          <p:cNvPr id="279" name="Google Shape;279;p28"/>
          <p:cNvSpPr txBox="1"/>
          <p:nvPr/>
        </p:nvSpPr>
        <p:spPr>
          <a:xfrm>
            <a:off x="311700" y="3091725"/>
            <a:ext cx="3972900" cy="49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CC0000"/>
                </a:solidFill>
              </a:rPr>
              <a:t>Model filtering bubbles with a graphs</a:t>
            </a:r>
            <a:endParaRPr b="1" sz="24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83" name="Shape 283"/>
        <p:cNvGrpSpPr/>
        <p:nvPr/>
      </p:nvGrpSpPr>
      <p:grpSpPr>
        <a:xfrm>
          <a:off x="0" y="0"/>
          <a:ext cx="0" cy="0"/>
          <a:chOff x="0" y="0"/>
          <a:chExt cx="0" cy="0"/>
        </a:xfrm>
      </p:grpSpPr>
      <p:sp>
        <p:nvSpPr>
          <p:cNvPr id="284" name="Google Shape;28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ontext Graph</a:t>
            </a:r>
            <a:r>
              <a:rPr lang="en"/>
              <a:t>: Relations</a:t>
            </a:r>
            <a:endParaRPr/>
          </a:p>
        </p:txBody>
      </p:sp>
      <p:sp>
        <p:nvSpPr>
          <p:cNvPr id="285" name="Google Shape;28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286" name="Google Shape;286;p29"/>
          <p:cNvGraphicFramePr/>
          <p:nvPr/>
        </p:nvGraphicFramePr>
        <p:xfrm>
          <a:off x="515475" y="2068250"/>
          <a:ext cx="3000000" cy="3000000"/>
        </p:xfrm>
        <a:graphic>
          <a:graphicData uri="http://schemas.openxmlformats.org/drawingml/2006/table">
            <a:tbl>
              <a:tblPr>
                <a:noFill/>
                <a:tableStyleId>{40708BC7-307B-4482-8E96-E526EAC31E65}</a:tableStyleId>
              </a:tblPr>
              <a:tblGrid>
                <a:gridCol w="1188300"/>
                <a:gridCol w="1188300"/>
                <a:gridCol w="1188300"/>
                <a:gridCol w="1225125"/>
              </a:tblGrid>
              <a:tr h="396200">
                <a:tc>
                  <a:txBody>
                    <a:bodyPr/>
                    <a:lstStyle/>
                    <a:p>
                      <a:pPr indent="0" lvl="0" marL="0" rtl="0" algn="l">
                        <a:spcBef>
                          <a:spcPts val="0"/>
                        </a:spcBef>
                        <a:spcAft>
                          <a:spcPts val="0"/>
                        </a:spcAft>
                        <a:buNone/>
                      </a:pPr>
                      <a:r>
                        <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solidFill>
                            <a:schemeClr val="dk1"/>
                          </a:solidFill>
                        </a:rPr>
                        <a:t>User</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News</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Source</a:t>
                      </a:r>
                      <a:endParaRPr/>
                    </a:p>
                  </a:txBody>
                  <a:tcPr marT="91425" marB="91425" marR="91425" marL="91425">
                    <a:solidFill>
                      <a:schemeClr val="lt2"/>
                    </a:solidFill>
                  </a:tcPr>
                </a:tc>
              </a:tr>
              <a:tr h="396200">
                <a:tc>
                  <a:txBody>
                    <a:bodyPr/>
                    <a:lstStyle/>
                    <a:p>
                      <a:pPr indent="0" lvl="0" marL="0" rtl="0" algn="l">
                        <a:spcBef>
                          <a:spcPts val="0"/>
                        </a:spcBef>
                        <a:spcAft>
                          <a:spcPts val="0"/>
                        </a:spcAft>
                        <a:buNone/>
                      </a:pPr>
                      <a:r>
                        <a:rPr lang="en"/>
                        <a:t>User</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Friendship</a:t>
                      </a:r>
                      <a:endParaRPr/>
                    </a:p>
                  </a:txBody>
                  <a:tcPr marT="91425" marB="91425" marR="91425" marL="91425"/>
                </a:tc>
                <a:tc>
                  <a:txBody>
                    <a:bodyPr/>
                    <a:lstStyle/>
                    <a:p>
                      <a:pPr indent="0" lvl="0" marL="0" rtl="0" algn="l">
                        <a:spcBef>
                          <a:spcPts val="0"/>
                        </a:spcBef>
                        <a:spcAft>
                          <a:spcPts val="0"/>
                        </a:spcAft>
                        <a:buNone/>
                      </a:pPr>
                      <a:r>
                        <a:rPr lang="en"/>
                        <a:t>Stance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96200">
                <a:tc>
                  <a:txBody>
                    <a:bodyPr/>
                    <a:lstStyle/>
                    <a:p>
                      <a:pPr indent="0" lvl="0" marL="0" rtl="0" algn="l">
                        <a:spcBef>
                          <a:spcPts val="0"/>
                        </a:spcBef>
                        <a:spcAft>
                          <a:spcPts val="0"/>
                        </a:spcAft>
                        <a:buNone/>
                      </a:pPr>
                      <a:r>
                        <a:rPr lang="en"/>
                        <a:t>News</a:t>
                      </a:r>
                      <a:endParaRPr/>
                    </a:p>
                  </a:txBody>
                  <a:tcPr marT="91425" marB="91425" marR="91425" marL="91425">
                    <a:solidFill>
                      <a:schemeClr val="lt2"/>
                    </a:solidFill>
                  </a:tcPr>
                </a:tc>
                <a:tc>
                  <a:txBody>
                    <a:bodyPr/>
                    <a:lstStyle/>
                    <a:p>
                      <a:pPr indent="0" lvl="0" marL="0" rtl="0" algn="l">
                        <a:spcBef>
                          <a:spcPts val="0"/>
                        </a:spcBef>
                        <a:spcAft>
                          <a:spcPts val="0"/>
                        </a:spcAft>
                        <a:buNone/>
                      </a:pPr>
                      <a:r>
                        <a:rPr lang="en"/>
                        <a:t>Stance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Publication</a:t>
                      </a:r>
                      <a:endParaRPr/>
                    </a:p>
                  </a:txBody>
                  <a:tcPr marT="91425" marB="91425" marR="91425" marL="91425"/>
                </a:tc>
              </a:tr>
              <a:tr h="396200">
                <a:tc>
                  <a:txBody>
                    <a:bodyPr/>
                    <a:lstStyle/>
                    <a:p>
                      <a:pPr indent="0" lvl="0" marL="0" rtl="0" algn="l">
                        <a:spcBef>
                          <a:spcPts val="0"/>
                        </a:spcBef>
                        <a:spcAft>
                          <a:spcPts val="0"/>
                        </a:spcAft>
                        <a:buNone/>
                      </a:pPr>
                      <a:r>
                        <a:rPr lang="en"/>
                        <a:t>Source</a:t>
                      </a:r>
                      <a:endParaRPr/>
                    </a:p>
                  </a:txBody>
                  <a:tcPr marT="91425" marB="91425" marR="91425" marL="91425">
                    <a:solidFill>
                      <a:schemeClr val="lt2"/>
                    </a:solidFill>
                  </a:tcPr>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Publication</a:t>
                      </a:r>
                      <a:endParaRPr/>
                    </a:p>
                  </a:txBody>
                  <a:tcPr marT="91425" marB="91425" marR="91425" marL="91425"/>
                </a:tc>
                <a:tc>
                  <a:txBody>
                    <a:bodyPr/>
                    <a:lstStyle/>
                    <a:p>
                      <a:pPr indent="0" lvl="0" marL="0" rtl="0" algn="l">
                        <a:spcBef>
                          <a:spcPts val="0"/>
                        </a:spcBef>
                        <a:spcAft>
                          <a:spcPts val="0"/>
                        </a:spcAft>
                        <a:buNone/>
                      </a:pPr>
                      <a:r>
                        <a:rPr lang="en"/>
                        <a:t>Citation</a:t>
                      </a:r>
                      <a:endParaRPr/>
                    </a:p>
                  </a:txBody>
                  <a:tcPr marT="91425" marB="91425" marR="91425" marL="91425"/>
                </a:tc>
              </a:tr>
            </a:tbl>
          </a:graphicData>
        </a:graphic>
      </p:graphicFrame>
      <p:pic>
        <p:nvPicPr>
          <p:cNvPr id="287" name="Google Shape;287;p29"/>
          <p:cNvPicPr preferRelativeResize="0"/>
          <p:nvPr/>
        </p:nvPicPr>
        <p:blipFill>
          <a:blip r:embed="rId3">
            <a:alphaModFix/>
          </a:blip>
          <a:stretch>
            <a:fillRect/>
          </a:stretch>
        </p:blipFill>
        <p:spPr>
          <a:xfrm>
            <a:off x="5706875" y="950175"/>
            <a:ext cx="2765565"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Term Frequency × Inverse Document</a:t>
            </a:r>
            <a:r>
              <a:rPr lang="en"/>
              <a:t> Frequency</a:t>
            </a:r>
            <a:endParaRPr/>
          </a:p>
        </p:txBody>
      </p:sp>
      <p:sp>
        <p:nvSpPr>
          <p:cNvPr id="293" name="Google Shape;293;p3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Clr>
                <a:schemeClr val="dk1"/>
              </a:buClr>
              <a:buSzPts val="1100"/>
              <a:buFont typeface="Arial"/>
              <a:buNone/>
            </a:pPr>
            <a:r>
              <a:rPr lang="en" sz="2200">
                <a:solidFill>
                  <a:schemeClr val="dk1"/>
                </a:solidFill>
              </a:rPr>
              <a:t>The Nobel Peace Prize is one of the five Nobel Prizes established by the will of Swedish industrialist, inventor, and armaments manufacturer Alfred Nobel, along with the prizes in Chemistry, Physics, Physiology or Medicine, and Literature.</a:t>
            </a:r>
            <a:endParaRPr sz="2200">
              <a:solidFill>
                <a:schemeClr val="dk1"/>
              </a:solidFill>
            </a:endParaRPr>
          </a:p>
          <a:p>
            <a:pPr indent="0" lvl="0" marL="0" rtl="0" algn="l">
              <a:spcBef>
                <a:spcPts val="0"/>
              </a:spcBef>
              <a:spcAft>
                <a:spcPts val="1600"/>
              </a:spcAft>
              <a:buNone/>
            </a:pPr>
            <a:r>
              <a:t/>
            </a:r>
            <a:endParaRPr/>
          </a:p>
        </p:txBody>
      </p:sp>
      <p:sp>
        <p:nvSpPr>
          <p:cNvPr id="294" name="Google Shape;294;p3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b="1" lang="en" sz="2200">
                <a:solidFill>
                  <a:srgbClr val="3C78D8"/>
                </a:solidFill>
              </a:rPr>
              <a:t>The</a:t>
            </a:r>
            <a:r>
              <a:rPr lang="en" sz="2200">
                <a:solidFill>
                  <a:schemeClr val="dk1"/>
                </a:solidFill>
              </a:rPr>
              <a:t> </a:t>
            </a:r>
            <a:r>
              <a:rPr b="1" lang="en" sz="2200">
                <a:solidFill>
                  <a:srgbClr val="3C78D8"/>
                </a:solidFill>
              </a:rPr>
              <a:t>Nobel</a:t>
            </a:r>
            <a:r>
              <a:rPr lang="en" sz="2200">
                <a:solidFill>
                  <a:schemeClr val="dk1"/>
                </a:solidFill>
              </a:rPr>
              <a:t> Peace </a:t>
            </a:r>
            <a:r>
              <a:rPr b="1" lang="en" sz="2200">
                <a:solidFill>
                  <a:srgbClr val="3C78D8"/>
                </a:solidFill>
              </a:rPr>
              <a:t>Prize</a:t>
            </a:r>
            <a:r>
              <a:rPr lang="en" sz="2200">
                <a:solidFill>
                  <a:schemeClr val="dk1"/>
                </a:solidFill>
              </a:rPr>
              <a:t> is one of </a:t>
            </a:r>
            <a:r>
              <a:rPr b="1" lang="en" sz="2200">
                <a:solidFill>
                  <a:srgbClr val="3C78D8"/>
                </a:solidFill>
              </a:rPr>
              <a:t>the</a:t>
            </a:r>
            <a:r>
              <a:rPr lang="en" sz="2200">
                <a:solidFill>
                  <a:schemeClr val="dk1"/>
                </a:solidFill>
              </a:rPr>
              <a:t> five </a:t>
            </a:r>
            <a:r>
              <a:rPr b="1" lang="en" sz="2200">
                <a:solidFill>
                  <a:srgbClr val="3C78D8"/>
                </a:solidFill>
              </a:rPr>
              <a:t>Nobel</a:t>
            </a:r>
            <a:r>
              <a:rPr lang="en" sz="2200">
                <a:solidFill>
                  <a:schemeClr val="dk1"/>
                </a:solidFill>
              </a:rPr>
              <a:t> </a:t>
            </a:r>
            <a:r>
              <a:rPr b="1" lang="en" sz="2200">
                <a:solidFill>
                  <a:srgbClr val="3C78D8"/>
                </a:solidFill>
              </a:rPr>
              <a:t>Prize</a:t>
            </a:r>
            <a:r>
              <a:rPr lang="en" sz="2200">
                <a:solidFill>
                  <a:schemeClr val="dk1"/>
                </a:solidFill>
              </a:rPr>
              <a:t>s established by </a:t>
            </a:r>
            <a:r>
              <a:rPr b="1" lang="en" sz="2200">
                <a:solidFill>
                  <a:srgbClr val="3C78D8"/>
                </a:solidFill>
              </a:rPr>
              <a:t>the</a:t>
            </a:r>
            <a:r>
              <a:rPr lang="en" sz="2200">
                <a:solidFill>
                  <a:schemeClr val="dk1"/>
                </a:solidFill>
              </a:rPr>
              <a:t> will of Swedish industrialist, inventor, </a:t>
            </a:r>
            <a:r>
              <a:rPr b="1" lang="en" sz="2200">
                <a:solidFill>
                  <a:srgbClr val="3C78D8"/>
                </a:solidFill>
              </a:rPr>
              <a:t>and</a:t>
            </a:r>
            <a:r>
              <a:rPr lang="en" sz="2200">
                <a:solidFill>
                  <a:schemeClr val="dk1"/>
                </a:solidFill>
              </a:rPr>
              <a:t> armaments manufacturer Alfred </a:t>
            </a:r>
            <a:r>
              <a:rPr b="1" lang="en" sz="2200">
                <a:solidFill>
                  <a:srgbClr val="3C78D8"/>
                </a:solidFill>
              </a:rPr>
              <a:t>Nobel</a:t>
            </a:r>
            <a:r>
              <a:rPr lang="en" sz="2200">
                <a:solidFill>
                  <a:schemeClr val="dk1"/>
                </a:solidFill>
              </a:rPr>
              <a:t>, along with </a:t>
            </a:r>
            <a:r>
              <a:rPr b="1" lang="en" sz="2200">
                <a:solidFill>
                  <a:srgbClr val="3C78D8"/>
                </a:solidFill>
              </a:rPr>
              <a:t>the</a:t>
            </a:r>
            <a:r>
              <a:rPr lang="en" sz="2200">
                <a:solidFill>
                  <a:schemeClr val="dk1"/>
                </a:solidFill>
              </a:rPr>
              <a:t> </a:t>
            </a:r>
            <a:r>
              <a:rPr b="1" lang="en" sz="2200">
                <a:solidFill>
                  <a:srgbClr val="3C78D8"/>
                </a:solidFill>
              </a:rPr>
              <a:t>prize</a:t>
            </a:r>
            <a:r>
              <a:rPr lang="en" sz="2200">
                <a:solidFill>
                  <a:schemeClr val="dk1"/>
                </a:solidFill>
              </a:rPr>
              <a:t>s in Chemistry, Physics, Physiology or Medicine, </a:t>
            </a:r>
            <a:r>
              <a:rPr b="1" lang="en" sz="2200">
                <a:solidFill>
                  <a:srgbClr val="3C78D8"/>
                </a:solidFill>
              </a:rPr>
              <a:t>and</a:t>
            </a:r>
            <a:r>
              <a:rPr lang="en" sz="2200">
                <a:solidFill>
                  <a:schemeClr val="dk1"/>
                </a:solidFill>
              </a:rPr>
              <a:t> Literature.</a:t>
            </a:r>
            <a:endParaRPr sz="2200">
              <a:solidFill>
                <a:schemeClr val="dk1"/>
              </a:solidFill>
            </a:endParaRPr>
          </a:p>
          <a:p>
            <a:pPr indent="0" lvl="0" marL="0" rtl="0" algn="l">
              <a:spcBef>
                <a:spcPts val="0"/>
              </a:spcBef>
              <a:spcAft>
                <a:spcPts val="1600"/>
              </a:spcAft>
              <a:buNone/>
            </a:pPr>
            <a:r>
              <a:t/>
            </a:r>
            <a:endParaRPr/>
          </a:p>
        </p:txBody>
      </p:sp>
      <p:sp>
        <p:nvSpPr>
          <p:cNvPr id="295" name="Google Shape;29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6" name="Google Shape;296;p3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sz="2200">
                <a:solidFill>
                  <a:schemeClr val="dk1"/>
                </a:solidFill>
              </a:rPr>
              <a:t>The </a:t>
            </a:r>
            <a:r>
              <a:rPr b="1" lang="en" sz="2200">
                <a:solidFill>
                  <a:srgbClr val="A64D79"/>
                </a:solidFill>
              </a:rPr>
              <a:t>Nobel</a:t>
            </a:r>
            <a:r>
              <a:rPr lang="en" sz="2200">
                <a:solidFill>
                  <a:schemeClr val="dk1"/>
                </a:solidFill>
              </a:rPr>
              <a:t> </a:t>
            </a:r>
            <a:r>
              <a:rPr b="1" lang="en" sz="2200">
                <a:solidFill>
                  <a:srgbClr val="A64D79"/>
                </a:solidFill>
              </a:rPr>
              <a:t>Peace</a:t>
            </a:r>
            <a:r>
              <a:rPr lang="en" sz="2200">
                <a:solidFill>
                  <a:schemeClr val="dk1"/>
                </a:solidFill>
              </a:rPr>
              <a:t> Prize is one of the five </a:t>
            </a:r>
            <a:r>
              <a:rPr b="1" lang="en" sz="2200">
                <a:solidFill>
                  <a:srgbClr val="A64D79"/>
                </a:solidFill>
              </a:rPr>
              <a:t>Nobel</a:t>
            </a:r>
            <a:r>
              <a:rPr lang="en" sz="2200">
                <a:solidFill>
                  <a:schemeClr val="dk1"/>
                </a:solidFill>
              </a:rPr>
              <a:t> Prizes established by the will of Swedish industrialist, inventor, and armaments manufacturer Alfred </a:t>
            </a:r>
            <a:r>
              <a:rPr b="1" lang="en" sz="2200">
                <a:solidFill>
                  <a:srgbClr val="A64D79"/>
                </a:solidFill>
              </a:rPr>
              <a:t>Nobel</a:t>
            </a:r>
            <a:r>
              <a:rPr lang="en" sz="2200">
                <a:solidFill>
                  <a:schemeClr val="dk1"/>
                </a:solidFill>
              </a:rPr>
              <a:t>, along with the prizes in </a:t>
            </a:r>
            <a:r>
              <a:rPr b="1" lang="en" sz="2200">
                <a:solidFill>
                  <a:srgbClr val="A64D79"/>
                </a:solidFill>
              </a:rPr>
              <a:t>Chemistry</a:t>
            </a:r>
            <a:r>
              <a:rPr lang="en" sz="2200">
                <a:solidFill>
                  <a:schemeClr val="dk1"/>
                </a:solidFill>
              </a:rPr>
              <a:t>, </a:t>
            </a:r>
            <a:r>
              <a:rPr b="1" lang="en" sz="2200">
                <a:solidFill>
                  <a:srgbClr val="A64D79"/>
                </a:solidFill>
              </a:rPr>
              <a:t>Physics</a:t>
            </a:r>
            <a:r>
              <a:rPr lang="en" sz="2200">
                <a:solidFill>
                  <a:schemeClr val="dk1"/>
                </a:solidFill>
              </a:rPr>
              <a:t>, </a:t>
            </a:r>
            <a:r>
              <a:rPr b="1" lang="en" sz="2200">
                <a:solidFill>
                  <a:srgbClr val="A64D79"/>
                </a:solidFill>
              </a:rPr>
              <a:t>Physiology</a:t>
            </a:r>
            <a:r>
              <a:rPr lang="en" sz="2200">
                <a:solidFill>
                  <a:schemeClr val="dk1"/>
                </a:solidFill>
              </a:rPr>
              <a:t> or </a:t>
            </a:r>
            <a:r>
              <a:rPr b="1" lang="en" sz="2200">
                <a:solidFill>
                  <a:srgbClr val="A64D79"/>
                </a:solidFill>
              </a:rPr>
              <a:t>Medicine</a:t>
            </a:r>
            <a:r>
              <a:rPr lang="en" sz="2200">
                <a:solidFill>
                  <a:schemeClr val="dk1"/>
                </a:solidFill>
              </a:rPr>
              <a:t>, and </a:t>
            </a:r>
            <a:r>
              <a:rPr b="1" lang="en" sz="2200">
                <a:solidFill>
                  <a:srgbClr val="A64D79"/>
                </a:solidFill>
              </a:rPr>
              <a:t>Literature</a:t>
            </a:r>
            <a:r>
              <a:rPr lang="en" sz="2200">
                <a:solidFill>
                  <a:schemeClr val="dk1"/>
                </a:solidFill>
              </a:rPr>
              <a:t>.</a:t>
            </a:r>
            <a:endParaRPr sz="2200">
              <a:solidFill>
                <a:schemeClr val="dk1"/>
              </a:solidFill>
            </a:endParaRPr>
          </a:p>
          <a:p>
            <a:pPr indent="0" lvl="0" marL="0" rtl="0" algn="l">
              <a:spcBef>
                <a:spcPts val="0"/>
              </a:spcBef>
              <a:spcAft>
                <a:spcPts val="1600"/>
              </a:spcAft>
              <a:buNone/>
            </a:pPr>
            <a:r>
              <a:t/>
            </a:r>
            <a:endParaRPr/>
          </a:p>
        </p:txBody>
      </p:sp>
      <p:sp>
        <p:nvSpPr>
          <p:cNvPr id="297" name="Google Shape;297;p3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sz="2200">
                <a:solidFill>
                  <a:schemeClr val="dk1"/>
                </a:solidFill>
              </a:rPr>
              <a:t>The </a:t>
            </a:r>
            <a:r>
              <a:rPr b="1" lang="en" sz="2200">
                <a:solidFill>
                  <a:srgbClr val="E69138"/>
                </a:solidFill>
              </a:rPr>
              <a:t>Nobel</a:t>
            </a:r>
            <a:r>
              <a:rPr lang="en" sz="2200">
                <a:solidFill>
                  <a:schemeClr val="dk1"/>
                </a:solidFill>
              </a:rPr>
              <a:t> Peace </a:t>
            </a:r>
            <a:r>
              <a:rPr b="1" lang="en" sz="2200">
                <a:solidFill>
                  <a:srgbClr val="E69138"/>
                </a:solidFill>
              </a:rPr>
              <a:t>Prize</a:t>
            </a:r>
            <a:r>
              <a:rPr lang="en" sz="2200">
                <a:solidFill>
                  <a:schemeClr val="dk1"/>
                </a:solidFill>
              </a:rPr>
              <a:t> is one of the five </a:t>
            </a:r>
            <a:r>
              <a:rPr b="1" lang="en" sz="2200">
                <a:solidFill>
                  <a:srgbClr val="E69138"/>
                </a:solidFill>
              </a:rPr>
              <a:t>Nobel</a:t>
            </a:r>
            <a:r>
              <a:rPr lang="en" sz="2200">
                <a:solidFill>
                  <a:schemeClr val="dk1"/>
                </a:solidFill>
              </a:rPr>
              <a:t> </a:t>
            </a:r>
            <a:r>
              <a:rPr b="1" lang="en" sz="2200">
                <a:solidFill>
                  <a:srgbClr val="E69138"/>
                </a:solidFill>
              </a:rPr>
              <a:t>Prize</a:t>
            </a:r>
            <a:r>
              <a:rPr lang="en" sz="2200">
                <a:solidFill>
                  <a:schemeClr val="dk1"/>
                </a:solidFill>
              </a:rPr>
              <a:t>s established by the will of Swedish industrialist, inventor, and armaments manufacturer Alfred </a:t>
            </a:r>
            <a:r>
              <a:rPr b="1" lang="en" sz="2200">
                <a:solidFill>
                  <a:srgbClr val="E69138"/>
                </a:solidFill>
              </a:rPr>
              <a:t>Nobel</a:t>
            </a:r>
            <a:r>
              <a:rPr lang="en" sz="2200">
                <a:solidFill>
                  <a:schemeClr val="dk1"/>
                </a:solidFill>
              </a:rPr>
              <a:t>, along with the </a:t>
            </a:r>
            <a:r>
              <a:rPr b="1" lang="en" sz="2200">
                <a:solidFill>
                  <a:srgbClr val="E69138"/>
                </a:solidFill>
              </a:rPr>
              <a:t>prize</a:t>
            </a:r>
            <a:r>
              <a:rPr lang="en" sz="2200">
                <a:solidFill>
                  <a:schemeClr val="dk1"/>
                </a:solidFill>
              </a:rPr>
              <a:t>s in Chemistry, Physics, Physiology or Medicine, and Literature.</a:t>
            </a:r>
            <a:endParaRPr sz="2200">
              <a:solidFill>
                <a:schemeClr val="dk1"/>
              </a:solidFill>
            </a:endParaRPr>
          </a:p>
          <a:p>
            <a:pPr indent="0" lvl="0" marL="0" rtl="0" algn="l">
              <a:spcBef>
                <a:spcPts val="0"/>
              </a:spcBef>
              <a:spcAft>
                <a:spcPts val="1600"/>
              </a:spcAft>
              <a:buNone/>
            </a:pPr>
            <a:r>
              <a:t/>
            </a:r>
            <a:endParaRPr/>
          </a:p>
        </p:txBody>
      </p:sp>
      <p:sp>
        <p:nvSpPr>
          <p:cNvPr id="298" name="Google Shape;298;p30"/>
          <p:cNvSpPr txBox="1"/>
          <p:nvPr/>
        </p:nvSpPr>
        <p:spPr>
          <a:xfrm>
            <a:off x="4672675" y="1257550"/>
            <a:ext cx="4159500" cy="11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rgbClr val="3C78D8"/>
                </a:solidFill>
              </a:rPr>
              <a:t>Term Frequency</a:t>
            </a:r>
            <a:r>
              <a:rPr lang="en" sz="2400">
                <a:solidFill>
                  <a:srgbClr val="00B050"/>
                </a:solidFill>
              </a:rPr>
              <a:t>:  </a:t>
            </a:r>
            <a:r>
              <a:rPr lang="en" sz="2400">
                <a:solidFill>
                  <a:schemeClr val="dk1"/>
                </a:solidFill>
              </a:rPr>
              <a:t>Actually a count.  Count of a term in the document.</a:t>
            </a:r>
            <a:endParaRPr sz="2400">
              <a:solidFill>
                <a:schemeClr val="dk1"/>
              </a:solidFill>
            </a:endParaRPr>
          </a:p>
          <a:p>
            <a:pPr indent="0" lvl="0" marL="0" rtl="0" algn="l">
              <a:spcBef>
                <a:spcPts val="0"/>
              </a:spcBef>
              <a:spcAft>
                <a:spcPts val="0"/>
              </a:spcAft>
              <a:buNone/>
            </a:pPr>
            <a:r>
              <a:t/>
            </a:r>
            <a:endParaRPr/>
          </a:p>
        </p:txBody>
      </p:sp>
      <p:sp>
        <p:nvSpPr>
          <p:cNvPr id="299" name="Google Shape;299;p30"/>
          <p:cNvSpPr txBox="1"/>
          <p:nvPr/>
        </p:nvSpPr>
        <p:spPr>
          <a:xfrm>
            <a:off x="4672675" y="2740525"/>
            <a:ext cx="4159500" cy="14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A64D79"/>
                </a:solidFill>
              </a:rPr>
              <a:t>Inverse Document Frequency</a:t>
            </a:r>
            <a:r>
              <a:rPr lang="en" sz="2400">
                <a:solidFill>
                  <a:schemeClr val="dk1"/>
                </a:solidFill>
              </a:rPr>
              <a:t>:</a:t>
            </a:r>
            <a:endParaRPr sz="2400">
              <a:solidFill>
                <a:schemeClr val="dk1"/>
              </a:solidFill>
            </a:endParaRPr>
          </a:p>
          <a:p>
            <a:pPr indent="0" lvl="0" marL="0" rtl="0" algn="l">
              <a:lnSpc>
                <a:spcPct val="115000"/>
              </a:lnSpc>
              <a:spcBef>
                <a:spcPts val="0"/>
              </a:spcBef>
              <a:spcAft>
                <a:spcPts val="0"/>
              </a:spcAft>
              <a:buNone/>
            </a:pPr>
            <a:r>
              <a:rPr lang="en" sz="2400">
                <a:solidFill>
                  <a:schemeClr val="dk1"/>
                </a:solidFill>
              </a:rPr>
              <a:t>The rarity of a term across a corpus of documents.</a:t>
            </a:r>
            <a:endParaRPr sz="2400">
              <a:solidFill>
                <a:schemeClr val="dk1"/>
              </a:solidFill>
            </a:endParaRPr>
          </a:p>
        </p:txBody>
      </p:sp>
      <p:sp>
        <p:nvSpPr>
          <p:cNvPr id="300" name="Google Shape;300;p30"/>
          <p:cNvSpPr/>
          <p:nvPr/>
        </p:nvSpPr>
        <p:spPr>
          <a:xfrm>
            <a:off x="336175" y="1120600"/>
            <a:ext cx="4159500" cy="3608400"/>
          </a:xfrm>
          <a:prstGeom prst="snip1Rect">
            <a:avLst>
              <a:gd fmla="val 8753" name="adj"/>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3"/>
                                        </p:tgtEl>
                                      </p:cBhvr>
                                    </p:animEffect>
                                    <p:set>
                                      <p:cBhvr>
                                        <p:cTn dur="1" fill="hold">
                                          <p:stCondLst>
                                            <p:cond delay="0"/>
                                          </p:stCondLst>
                                        </p:cTn>
                                        <p:tgtEl>
                                          <p:spTgt spid="293"/>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4"/>
                                        </p:tgtEl>
                                      </p:cBhvr>
                                    </p:animEffect>
                                    <p:set>
                                      <p:cBhvr>
                                        <p:cTn dur="1" fill="hold">
                                          <p:stCondLst>
                                            <p:cond delay="0"/>
                                          </p:stCondLst>
                                        </p:cTn>
                                        <p:tgtEl>
                                          <p:spTgt spid="294"/>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296"/>
                                        </p:tgtEl>
                                      </p:cBhvr>
                                    </p:animEffect>
                                    <p:set>
                                      <p:cBhvr>
                                        <p:cTn dur="1" fill="hold">
                                          <p:stCondLst>
                                            <p:cond delay="0"/>
                                          </p:stCondLst>
                                        </p:cTn>
                                        <p:tgtEl>
                                          <p:spTgt spid="296"/>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4" name="Shape 304"/>
        <p:cNvGrpSpPr/>
        <p:nvPr/>
      </p:nvGrpSpPr>
      <p:grpSpPr>
        <a:xfrm>
          <a:off x="0" y="0"/>
          <a:ext cx="0" cy="0"/>
          <a:chOff x="0" y="0"/>
          <a:chExt cx="0" cy="0"/>
        </a:xfrm>
      </p:grpSpPr>
      <p:sp>
        <p:nvSpPr>
          <p:cNvPr id="305" name="Google Shape;30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Context</a:t>
            </a:r>
            <a:r>
              <a:rPr lang="en"/>
              <a:t> Graph</a:t>
            </a:r>
            <a:r>
              <a:rPr lang="en"/>
              <a:t>: </a:t>
            </a:r>
            <a:r>
              <a:rPr b="1" lang="en">
                <a:solidFill>
                  <a:srgbClr val="F1C232"/>
                </a:solidFill>
              </a:rPr>
              <a:t>Users</a:t>
            </a:r>
            <a:endParaRPr b="1">
              <a:solidFill>
                <a:srgbClr val="F1C232"/>
              </a:solidFill>
            </a:endParaRPr>
          </a:p>
        </p:txBody>
      </p:sp>
      <p:sp>
        <p:nvSpPr>
          <p:cNvPr id="306" name="Google Shape;306;p31"/>
          <p:cNvSpPr txBox="1"/>
          <p:nvPr>
            <p:ph idx="1" type="body"/>
          </p:nvPr>
        </p:nvSpPr>
        <p:spPr>
          <a:xfrm>
            <a:off x="311700" y="1152475"/>
            <a:ext cx="4428300" cy="17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feature</a:t>
            </a:r>
            <a:endParaRPr/>
          </a:p>
          <a:p>
            <a:pPr indent="-342900" lvl="0" marL="457200" rtl="0" algn="l">
              <a:spcBef>
                <a:spcPts val="1600"/>
              </a:spcBef>
              <a:spcAft>
                <a:spcPts val="0"/>
              </a:spcAft>
              <a:buSzPts val="1800"/>
              <a:buChar char="-"/>
            </a:pPr>
            <a:r>
              <a:rPr lang="en"/>
              <a:t>Tf-idf vector + weighted word-embedding from </a:t>
            </a:r>
            <a:r>
              <a:rPr lang="en">
                <a:solidFill>
                  <a:srgbClr val="F1C232"/>
                </a:solidFill>
              </a:rPr>
              <a:t>twitter descriptions</a:t>
            </a:r>
            <a:endParaRPr b="1">
              <a:solidFill>
                <a:srgbClr val="F1C232"/>
              </a:solidFill>
            </a:endParaRPr>
          </a:p>
        </p:txBody>
      </p:sp>
      <p:sp>
        <p:nvSpPr>
          <p:cNvPr id="307" name="Google Shape;30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08" name="Google Shape;308;p31"/>
          <p:cNvPicPr preferRelativeResize="0"/>
          <p:nvPr/>
        </p:nvPicPr>
        <p:blipFill>
          <a:blip r:embed="rId3">
            <a:alphaModFix/>
          </a:blip>
          <a:stretch>
            <a:fillRect/>
          </a:stretch>
        </p:blipFill>
        <p:spPr>
          <a:xfrm>
            <a:off x="4753950" y="445025"/>
            <a:ext cx="4267201" cy="923825"/>
          </a:xfrm>
          <a:prstGeom prst="rect">
            <a:avLst/>
          </a:prstGeom>
          <a:noFill/>
          <a:ln>
            <a:noFill/>
          </a:ln>
        </p:spPr>
      </p:pic>
      <p:sp>
        <p:nvSpPr>
          <p:cNvPr id="309" name="Google Shape;309;p31"/>
          <p:cNvSpPr/>
          <p:nvPr/>
        </p:nvSpPr>
        <p:spPr>
          <a:xfrm>
            <a:off x="4852150" y="1053350"/>
            <a:ext cx="3888300" cy="28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31"/>
          <p:cNvPicPr preferRelativeResize="0"/>
          <p:nvPr/>
        </p:nvPicPr>
        <p:blipFill>
          <a:blip r:embed="rId4">
            <a:alphaModFix/>
          </a:blip>
          <a:stretch>
            <a:fillRect/>
          </a:stretch>
        </p:blipFill>
        <p:spPr>
          <a:xfrm>
            <a:off x="5193675" y="2043501"/>
            <a:ext cx="1256525" cy="2619724"/>
          </a:xfrm>
          <a:prstGeom prst="rect">
            <a:avLst/>
          </a:prstGeom>
          <a:noFill/>
          <a:ln>
            <a:noFill/>
          </a:ln>
        </p:spPr>
      </p:pic>
      <p:sp>
        <p:nvSpPr>
          <p:cNvPr id="311" name="Google Shape;311;p31"/>
          <p:cNvSpPr txBox="1"/>
          <p:nvPr>
            <p:ph idx="1" type="body"/>
          </p:nvPr>
        </p:nvSpPr>
        <p:spPr>
          <a:xfrm>
            <a:off x="311700" y="2953775"/>
            <a:ext cx="4428300" cy="12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relations</a:t>
            </a:r>
            <a:endParaRPr/>
          </a:p>
          <a:p>
            <a:pPr indent="-342900" lvl="0" marL="457200" rtl="0" algn="l">
              <a:spcBef>
                <a:spcPts val="1600"/>
              </a:spcBef>
              <a:spcAft>
                <a:spcPts val="0"/>
              </a:spcAft>
              <a:buClr>
                <a:srgbClr val="F1C232"/>
              </a:buClr>
              <a:buSzPts val="1800"/>
              <a:buChar char="-"/>
            </a:pPr>
            <a:r>
              <a:rPr b="1" lang="en">
                <a:solidFill>
                  <a:srgbClr val="F1C232"/>
                </a:solidFill>
              </a:rPr>
              <a:t>Follower/Following</a:t>
            </a:r>
            <a:endParaRPr b="1">
              <a:solidFill>
                <a:srgbClr val="F1C23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4"/>
          <p:cNvSpPr/>
          <p:nvPr/>
        </p:nvSpPr>
        <p:spPr>
          <a:xfrm>
            <a:off x="0" y="0"/>
            <a:ext cx="9144000" cy="51435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4"/>
          <p:cNvPicPr preferRelativeResize="0"/>
          <p:nvPr/>
        </p:nvPicPr>
        <p:blipFill>
          <a:blip r:embed="rId4">
            <a:alphaModFix/>
          </a:blip>
          <a:stretch>
            <a:fillRect/>
          </a:stretch>
        </p:blipFill>
        <p:spPr>
          <a:xfrm>
            <a:off x="1" y="0"/>
            <a:ext cx="4403275" cy="2936974"/>
          </a:xfrm>
          <a:prstGeom prst="rect">
            <a:avLst/>
          </a:prstGeom>
          <a:noFill/>
          <a:ln>
            <a:noFill/>
          </a:ln>
        </p:spPr>
      </p:pic>
      <p:grpSp>
        <p:nvGrpSpPr>
          <p:cNvPr id="65" name="Google Shape;65;p14"/>
          <p:cNvGrpSpPr/>
          <p:nvPr/>
        </p:nvGrpSpPr>
        <p:grpSpPr>
          <a:xfrm>
            <a:off x="354893" y="1940192"/>
            <a:ext cx="3693503" cy="781555"/>
            <a:chOff x="2151750" y="705225"/>
            <a:chExt cx="3533100" cy="1144800"/>
          </a:xfrm>
        </p:grpSpPr>
        <p:sp>
          <p:nvSpPr>
            <p:cNvPr id="66" name="Google Shape;66;p14"/>
            <p:cNvSpPr/>
            <p:nvPr/>
          </p:nvSpPr>
          <p:spPr>
            <a:xfrm>
              <a:off x="2151750" y="705225"/>
              <a:ext cx="3414300" cy="114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2448450" y="779071"/>
              <a:ext cx="3236400" cy="494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a:t>
              </a:r>
              <a:r>
                <a:rPr lang="en"/>
                <a:t>We’re not just fighting a pandemic</a:t>
              </a:r>
              <a:r>
                <a:rPr lang="en"/>
                <a:t>;  w</a:t>
              </a:r>
              <a:r>
                <a:rPr lang="en"/>
                <a:t>e’re fighting an infodemic.” - WHO</a:t>
              </a:r>
              <a:endParaRPr/>
            </a:p>
          </p:txBody>
        </p:sp>
      </p:grpSp>
      <p:pic>
        <p:nvPicPr>
          <p:cNvPr id="68" name="Google Shape;68;p14"/>
          <p:cNvPicPr preferRelativeResize="0"/>
          <p:nvPr/>
        </p:nvPicPr>
        <p:blipFill>
          <a:blip r:embed="rId5">
            <a:alphaModFix/>
          </a:blip>
          <a:stretch>
            <a:fillRect/>
          </a:stretch>
        </p:blipFill>
        <p:spPr>
          <a:xfrm>
            <a:off x="4098850" y="2530575"/>
            <a:ext cx="4954772" cy="2477376"/>
          </a:xfrm>
          <a:prstGeom prst="rect">
            <a:avLst/>
          </a:prstGeom>
          <a:noFill/>
          <a:ln>
            <a:noFill/>
          </a:ln>
        </p:spPr>
      </p:pic>
      <p:sp>
        <p:nvSpPr>
          <p:cNvPr id="69" name="Google Shape;69;p14"/>
          <p:cNvSpPr/>
          <p:nvPr/>
        </p:nvSpPr>
        <p:spPr>
          <a:xfrm>
            <a:off x="4203575" y="3508750"/>
            <a:ext cx="2941500" cy="139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14"/>
          <p:cNvPicPr preferRelativeResize="0"/>
          <p:nvPr/>
        </p:nvPicPr>
        <p:blipFill>
          <a:blip r:embed="rId6">
            <a:alphaModFix/>
          </a:blip>
          <a:stretch>
            <a:fillRect/>
          </a:stretch>
        </p:blipFill>
        <p:spPr>
          <a:xfrm>
            <a:off x="4284025" y="4319800"/>
            <a:ext cx="2861074" cy="398725"/>
          </a:xfrm>
          <a:prstGeom prst="rect">
            <a:avLst/>
          </a:prstGeom>
          <a:noFill/>
          <a:ln>
            <a:noFill/>
          </a:ln>
        </p:spPr>
      </p:pic>
      <p:pic>
        <p:nvPicPr>
          <p:cNvPr id="71" name="Google Shape;71;p14"/>
          <p:cNvPicPr preferRelativeResize="0"/>
          <p:nvPr/>
        </p:nvPicPr>
        <p:blipFill>
          <a:blip r:embed="rId7">
            <a:alphaModFix/>
          </a:blip>
          <a:stretch>
            <a:fillRect/>
          </a:stretch>
        </p:blipFill>
        <p:spPr>
          <a:xfrm>
            <a:off x="4284025" y="3616750"/>
            <a:ext cx="986043" cy="608700"/>
          </a:xfrm>
          <a:prstGeom prst="rect">
            <a:avLst/>
          </a:prstGeom>
          <a:noFill/>
          <a:ln>
            <a:noFill/>
          </a:ln>
        </p:spPr>
      </p:pic>
      <p:sp>
        <p:nvSpPr>
          <p:cNvPr id="72" name="Google Shape;72;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5" name="Shape 315"/>
        <p:cNvGrpSpPr/>
        <p:nvPr/>
      </p:nvGrpSpPr>
      <p:grpSpPr>
        <a:xfrm>
          <a:off x="0" y="0"/>
          <a:ext cx="0" cy="0"/>
          <a:chOff x="0" y="0"/>
          <a:chExt cx="0" cy="0"/>
        </a:xfrm>
      </p:grpSpPr>
      <p:sp>
        <p:nvSpPr>
          <p:cNvPr id="316" name="Google Shape;31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Context Graph</a:t>
            </a:r>
            <a:r>
              <a:rPr lang="en"/>
              <a:t>: </a:t>
            </a:r>
            <a:r>
              <a:rPr lang="en">
                <a:solidFill>
                  <a:srgbClr val="E06666"/>
                </a:solidFill>
              </a:rPr>
              <a:t>Sources</a:t>
            </a:r>
            <a:endParaRPr>
              <a:solidFill>
                <a:srgbClr val="E06666"/>
              </a:solidFill>
            </a:endParaRPr>
          </a:p>
        </p:txBody>
      </p:sp>
      <p:sp>
        <p:nvSpPr>
          <p:cNvPr id="317" name="Google Shape;317;p32"/>
          <p:cNvSpPr txBox="1"/>
          <p:nvPr>
            <p:ph idx="1" type="body"/>
          </p:nvPr>
        </p:nvSpPr>
        <p:spPr>
          <a:xfrm>
            <a:off x="311700" y="1152475"/>
            <a:ext cx="4260300" cy="17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features</a:t>
            </a:r>
            <a:endParaRPr/>
          </a:p>
          <a:p>
            <a:pPr indent="-342900" lvl="0" marL="457200" rtl="0" algn="l">
              <a:spcBef>
                <a:spcPts val="1600"/>
              </a:spcBef>
              <a:spcAft>
                <a:spcPts val="0"/>
              </a:spcAft>
              <a:buSzPts val="1800"/>
              <a:buChar char="-"/>
            </a:pPr>
            <a:r>
              <a:rPr lang="en"/>
              <a:t>Tf-idf vector + weighted word-embedding from </a:t>
            </a:r>
            <a:r>
              <a:rPr lang="en">
                <a:solidFill>
                  <a:srgbClr val="E06666"/>
                </a:solidFill>
              </a:rPr>
              <a:t>homepage </a:t>
            </a:r>
            <a:r>
              <a:rPr lang="en"/>
              <a:t>and </a:t>
            </a:r>
            <a:r>
              <a:rPr lang="en">
                <a:solidFill>
                  <a:srgbClr val="E06666"/>
                </a:solidFill>
              </a:rPr>
              <a:t>about-us</a:t>
            </a:r>
            <a:r>
              <a:rPr lang="en"/>
              <a:t> content </a:t>
            </a:r>
            <a:endParaRPr b="1">
              <a:solidFill>
                <a:srgbClr val="777777"/>
              </a:solidFill>
            </a:endParaRPr>
          </a:p>
        </p:txBody>
      </p:sp>
      <p:sp>
        <p:nvSpPr>
          <p:cNvPr id="318" name="Google Shape;31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32"/>
          <p:cNvPicPr preferRelativeResize="0"/>
          <p:nvPr/>
        </p:nvPicPr>
        <p:blipFill>
          <a:blip r:embed="rId3">
            <a:alphaModFix/>
          </a:blip>
          <a:stretch>
            <a:fillRect/>
          </a:stretch>
        </p:blipFill>
        <p:spPr>
          <a:xfrm>
            <a:off x="5037350" y="344394"/>
            <a:ext cx="3435101" cy="1191981"/>
          </a:xfrm>
          <a:prstGeom prst="rect">
            <a:avLst/>
          </a:prstGeom>
          <a:noFill/>
          <a:ln>
            <a:noFill/>
          </a:ln>
        </p:spPr>
      </p:pic>
      <p:pic>
        <p:nvPicPr>
          <p:cNvPr id="320" name="Google Shape;320;p32"/>
          <p:cNvPicPr preferRelativeResize="0"/>
          <p:nvPr/>
        </p:nvPicPr>
        <p:blipFill>
          <a:blip r:embed="rId4">
            <a:alphaModFix/>
          </a:blip>
          <a:stretch>
            <a:fillRect/>
          </a:stretch>
        </p:blipFill>
        <p:spPr>
          <a:xfrm>
            <a:off x="5193675" y="2043522"/>
            <a:ext cx="3354649" cy="2619715"/>
          </a:xfrm>
          <a:prstGeom prst="rect">
            <a:avLst/>
          </a:prstGeom>
          <a:noFill/>
          <a:ln>
            <a:noFill/>
          </a:ln>
        </p:spPr>
      </p:pic>
      <p:sp>
        <p:nvSpPr>
          <p:cNvPr id="321" name="Google Shape;321;p32"/>
          <p:cNvSpPr txBox="1"/>
          <p:nvPr>
            <p:ph idx="1" type="body"/>
          </p:nvPr>
        </p:nvSpPr>
        <p:spPr>
          <a:xfrm>
            <a:off x="311700" y="2833200"/>
            <a:ext cx="4260300" cy="17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relations</a:t>
            </a:r>
            <a:endParaRPr/>
          </a:p>
          <a:p>
            <a:pPr indent="-342900" lvl="0" marL="457200" rtl="0" algn="l">
              <a:spcBef>
                <a:spcPts val="1600"/>
              </a:spcBef>
              <a:spcAft>
                <a:spcPts val="0"/>
              </a:spcAft>
              <a:buClr>
                <a:srgbClr val="777777"/>
              </a:buClr>
              <a:buSzPts val="1800"/>
              <a:buChar char="-"/>
            </a:pPr>
            <a:r>
              <a:rPr b="1" lang="en">
                <a:solidFill>
                  <a:srgbClr val="777777"/>
                </a:solidFill>
              </a:rPr>
              <a:t>Citationship</a:t>
            </a:r>
            <a:endParaRPr b="1">
              <a:solidFill>
                <a:srgbClr val="777777"/>
              </a:solidFill>
            </a:endParaRPr>
          </a:p>
        </p:txBody>
      </p:sp>
      <p:sp>
        <p:nvSpPr>
          <p:cNvPr id="322" name="Google Shape;322;p32"/>
          <p:cNvSpPr/>
          <p:nvPr/>
        </p:nvSpPr>
        <p:spPr>
          <a:xfrm>
            <a:off x="7596450" y="1900875"/>
            <a:ext cx="1180200" cy="2720700"/>
          </a:xfrm>
          <a:prstGeom prst="ellipse">
            <a:avLst/>
          </a:prstGeom>
          <a:noFill/>
          <a:ln cap="flat" cmpd="sng" w="1905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26" name="Shape 326"/>
        <p:cNvGrpSpPr/>
        <p:nvPr/>
      </p:nvGrpSpPr>
      <p:grpSpPr>
        <a:xfrm>
          <a:off x="0" y="0"/>
          <a:ext cx="0" cy="0"/>
          <a:chOff x="0" y="0"/>
          <a:chExt cx="0" cy="0"/>
        </a:xfrm>
      </p:grpSpPr>
      <p:sp>
        <p:nvSpPr>
          <p:cNvPr id="327" name="Google Shape;32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Context Graph</a:t>
            </a:r>
            <a:r>
              <a:rPr lang="en"/>
              <a:t>: </a:t>
            </a:r>
            <a:r>
              <a:rPr lang="en">
                <a:solidFill>
                  <a:srgbClr val="674EA7"/>
                </a:solidFill>
              </a:rPr>
              <a:t>News</a:t>
            </a:r>
            <a:endParaRPr>
              <a:solidFill>
                <a:srgbClr val="674EA7"/>
              </a:solidFill>
            </a:endParaRPr>
          </a:p>
        </p:txBody>
      </p:sp>
      <p:sp>
        <p:nvSpPr>
          <p:cNvPr id="328" name="Google Shape;328;p33"/>
          <p:cNvSpPr txBox="1"/>
          <p:nvPr>
            <p:ph idx="1" type="body"/>
          </p:nvPr>
        </p:nvSpPr>
        <p:spPr>
          <a:xfrm>
            <a:off x="311700" y="1152475"/>
            <a:ext cx="4260300" cy="165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 features</a:t>
            </a:r>
            <a:endParaRPr/>
          </a:p>
          <a:p>
            <a:pPr indent="-342900" lvl="0" marL="457200" rtl="0" algn="l">
              <a:spcBef>
                <a:spcPts val="1600"/>
              </a:spcBef>
              <a:spcAft>
                <a:spcPts val="0"/>
              </a:spcAft>
              <a:buSzPts val="1800"/>
              <a:buChar char="-"/>
            </a:pPr>
            <a:r>
              <a:rPr lang="en"/>
              <a:t>Tf-idf vector + weighted word-embedding from </a:t>
            </a:r>
            <a:r>
              <a:rPr lang="en">
                <a:solidFill>
                  <a:srgbClr val="8E7CC3"/>
                </a:solidFill>
              </a:rPr>
              <a:t>news content</a:t>
            </a:r>
            <a:endParaRPr>
              <a:solidFill>
                <a:srgbClr val="000000"/>
              </a:solidFill>
            </a:endParaRPr>
          </a:p>
        </p:txBody>
      </p:sp>
      <p:sp>
        <p:nvSpPr>
          <p:cNvPr id="329" name="Google Shape;32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3"/>
          <p:cNvSpPr/>
          <p:nvPr/>
        </p:nvSpPr>
        <p:spPr>
          <a:xfrm>
            <a:off x="6539050" y="1866000"/>
            <a:ext cx="964800" cy="2884800"/>
          </a:xfrm>
          <a:prstGeom prst="ellipse">
            <a:avLst/>
          </a:prstGeom>
          <a:noFill/>
          <a:ln cap="flat" cmpd="sng" w="1905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33"/>
          <p:cNvPicPr preferRelativeResize="0"/>
          <p:nvPr/>
        </p:nvPicPr>
        <p:blipFill>
          <a:blip r:embed="rId3">
            <a:alphaModFix/>
          </a:blip>
          <a:stretch>
            <a:fillRect/>
          </a:stretch>
        </p:blipFill>
        <p:spPr>
          <a:xfrm>
            <a:off x="3988825" y="394750"/>
            <a:ext cx="4980225" cy="802725"/>
          </a:xfrm>
          <a:prstGeom prst="rect">
            <a:avLst/>
          </a:prstGeom>
          <a:noFill/>
          <a:ln>
            <a:noFill/>
          </a:ln>
        </p:spPr>
      </p:pic>
      <p:pic>
        <p:nvPicPr>
          <p:cNvPr id="332" name="Google Shape;332;p33"/>
          <p:cNvPicPr preferRelativeResize="0"/>
          <p:nvPr/>
        </p:nvPicPr>
        <p:blipFill>
          <a:blip r:embed="rId4">
            <a:alphaModFix/>
          </a:blip>
          <a:stretch>
            <a:fillRect/>
          </a:stretch>
        </p:blipFill>
        <p:spPr>
          <a:xfrm>
            <a:off x="5193675" y="2043500"/>
            <a:ext cx="3354664" cy="2619725"/>
          </a:xfrm>
          <a:prstGeom prst="rect">
            <a:avLst/>
          </a:prstGeom>
          <a:noFill/>
          <a:ln>
            <a:noFill/>
          </a:ln>
        </p:spPr>
      </p:pic>
      <p:grpSp>
        <p:nvGrpSpPr>
          <p:cNvPr id="333" name="Google Shape;333;p33"/>
          <p:cNvGrpSpPr/>
          <p:nvPr/>
        </p:nvGrpSpPr>
        <p:grpSpPr>
          <a:xfrm>
            <a:off x="893125" y="4019100"/>
            <a:ext cx="3955200" cy="1038000"/>
            <a:chOff x="893125" y="4019100"/>
            <a:chExt cx="3955200" cy="1038000"/>
          </a:xfrm>
        </p:grpSpPr>
        <p:sp>
          <p:nvSpPr>
            <p:cNvPr id="334" name="Google Shape;334;p33"/>
            <p:cNvSpPr/>
            <p:nvPr/>
          </p:nvSpPr>
          <p:spPr>
            <a:xfrm>
              <a:off x="893125" y="4019100"/>
              <a:ext cx="3955200" cy="10380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3548600" y="4199700"/>
              <a:ext cx="1212000" cy="6768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How do we know these stances?</a:t>
              </a:r>
              <a:endParaRPr/>
            </a:p>
          </p:txBody>
        </p:sp>
      </p:grpSp>
      <p:sp>
        <p:nvSpPr>
          <p:cNvPr id="336" name="Google Shape;336;p33"/>
          <p:cNvSpPr txBox="1"/>
          <p:nvPr>
            <p:ph idx="1" type="body"/>
          </p:nvPr>
        </p:nvSpPr>
        <p:spPr>
          <a:xfrm>
            <a:off x="311700" y="2809375"/>
            <a:ext cx="4260300" cy="17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News relations</a:t>
            </a:r>
            <a:endParaRPr/>
          </a:p>
          <a:p>
            <a:pPr indent="-342900" lvl="0" marL="457200" rtl="0" algn="l">
              <a:spcBef>
                <a:spcPts val="1600"/>
              </a:spcBef>
              <a:spcAft>
                <a:spcPts val="0"/>
              </a:spcAft>
              <a:buSzPts val="1800"/>
              <a:buChar char="-"/>
            </a:pPr>
            <a:r>
              <a:rPr lang="en"/>
              <a:t>Source-news </a:t>
            </a:r>
            <a:r>
              <a:rPr b="1" lang="en">
                <a:solidFill>
                  <a:srgbClr val="CC4125"/>
                </a:solidFill>
              </a:rPr>
              <a:t>publication</a:t>
            </a:r>
            <a:endParaRPr b="1">
              <a:solidFill>
                <a:srgbClr val="CC4125"/>
              </a:solidFill>
            </a:endParaRPr>
          </a:p>
          <a:p>
            <a:pPr indent="-342900" lvl="0" marL="457200" rtl="0" algn="l">
              <a:spcBef>
                <a:spcPts val="0"/>
              </a:spcBef>
              <a:spcAft>
                <a:spcPts val="0"/>
              </a:spcAft>
              <a:buSzPts val="1800"/>
              <a:buChar char="-"/>
            </a:pPr>
            <a:r>
              <a:rPr lang="en"/>
              <a:t>User-news </a:t>
            </a:r>
            <a:r>
              <a:rPr b="1" lang="en">
                <a:solidFill>
                  <a:srgbClr val="674EA7"/>
                </a:solidFill>
              </a:rPr>
              <a:t>stance</a:t>
            </a:r>
            <a:endParaRPr b="1">
              <a:solidFill>
                <a:srgbClr val="674EA7"/>
              </a:solidFill>
            </a:endParaRPr>
          </a:p>
          <a:p>
            <a:pPr indent="-317500" lvl="1" marL="914400" rtl="0" algn="l">
              <a:spcBef>
                <a:spcPts val="0"/>
              </a:spcBef>
              <a:spcAft>
                <a:spcPts val="0"/>
              </a:spcAft>
              <a:buClr>
                <a:srgbClr val="000000"/>
              </a:buClr>
              <a:buSzPts val="1400"/>
              <a:buChar char="-"/>
            </a:pPr>
            <a:r>
              <a:rPr lang="en">
                <a:solidFill>
                  <a:srgbClr val="000000"/>
                </a:solidFill>
              </a:rPr>
              <a:t>Support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Deny</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Comment (neutral/negative)</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Unrelated</a:t>
            </a:r>
            <a:endParaRPr>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Stance detection</a:t>
            </a:r>
            <a:endParaRPr/>
          </a:p>
        </p:txBody>
      </p:sp>
      <p:sp>
        <p:nvSpPr>
          <p:cNvPr id="342" name="Google Shape;342;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34"/>
          <p:cNvPicPr preferRelativeResize="0"/>
          <p:nvPr/>
        </p:nvPicPr>
        <p:blipFill>
          <a:blip r:embed="rId4">
            <a:alphaModFix/>
          </a:blip>
          <a:stretch>
            <a:fillRect/>
          </a:stretch>
        </p:blipFill>
        <p:spPr>
          <a:xfrm>
            <a:off x="1065750" y="1166975"/>
            <a:ext cx="7012501" cy="2809550"/>
          </a:xfrm>
          <a:prstGeom prst="rect">
            <a:avLst/>
          </a:prstGeom>
          <a:noFill/>
          <a:ln>
            <a:noFill/>
          </a:ln>
        </p:spPr>
      </p:pic>
      <p:sp>
        <p:nvSpPr>
          <p:cNvPr id="344" name="Google Shape;344;p34"/>
          <p:cNvSpPr txBox="1"/>
          <p:nvPr/>
        </p:nvSpPr>
        <p:spPr>
          <a:xfrm>
            <a:off x="1086750" y="4125800"/>
            <a:ext cx="6970500" cy="49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CC0000"/>
                </a:solidFill>
              </a:rPr>
              <a:t>The first stance dataset for news title - tweet</a:t>
            </a:r>
            <a:endParaRPr b="1" sz="2400">
              <a:solidFill>
                <a:srgbClr val="CC0000"/>
              </a:solidFill>
            </a:endParaRPr>
          </a:p>
        </p:txBody>
      </p:sp>
      <p:sp>
        <p:nvSpPr>
          <p:cNvPr id="345" name="Google Shape;345;p34"/>
          <p:cNvSpPr/>
          <p:nvPr/>
        </p:nvSpPr>
        <p:spPr>
          <a:xfrm>
            <a:off x="6805775" y="1158625"/>
            <a:ext cx="1313400" cy="28263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35"/>
          <p:cNvPicPr preferRelativeResize="0"/>
          <p:nvPr/>
        </p:nvPicPr>
        <p:blipFill>
          <a:blip r:embed="rId4">
            <a:alphaModFix/>
          </a:blip>
          <a:stretch>
            <a:fillRect/>
          </a:stretch>
        </p:blipFill>
        <p:spPr>
          <a:xfrm>
            <a:off x="160375" y="101550"/>
            <a:ext cx="5605124" cy="3778449"/>
          </a:xfrm>
          <a:prstGeom prst="rect">
            <a:avLst/>
          </a:prstGeom>
          <a:noFill/>
          <a:ln>
            <a:noFill/>
          </a:ln>
        </p:spPr>
      </p:pic>
      <p:pic>
        <p:nvPicPr>
          <p:cNvPr id="352" name="Google Shape;352;p35"/>
          <p:cNvPicPr preferRelativeResize="0"/>
          <p:nvPr/>
        </p:nvPicPr>
        <p:blipFill>
          <a:blip r:embed="rId5">
            <a:alphaModFix/>
          </a:blip>
          <a:stretch>
            <a:fillRect/>
          </a:stretch>
        </p:blipFill>
        <p:spPr>
          <a:xfrm>
            <a:off x="435488" y="4012975"/>
            <a:ext cx="5054899" cy="1043850"/>
          </a:xfrm>
          <a:prstGeom prst="rect">
            <a:avLst/>
          </a:prstGeom>
          <a:noFill/>
          <a:ln>
            <a:noFill/>
          </a:ln>
        </p:spPr>
      </p:pic>
      <p:sp>
        <p:nvSpPr>
          <p:cNvPr id="353" name="Google Shape;353;p35"/>
          <p:cNvSpPr txBox="1"/>
          <p:nvPr/>
        </p:nvSpPr>
        <p:spPr>
          <a:xfrm>
            <a:off x="6254700" y="1112700"/>
            <a:ext cx="2556900" cy="49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CC0000"/>
                </a:solidFill>
              </a:rPr>
              <a:t>Cohen’s kappa = 0.7776</a:t>
            </a:r>
            <a:endParaRPr b="1" sz="2400">
              <a:solidFill>
                <a:srgbClr val="CC0000"/>
              </a:solidFill>
            </a:endParaRPr>
          </a:p>
        </p:txBody>
      </p:sp>
      <p:pic>
        <p:nvPicPr>
          <p:cNvPr id="354" name="Google Shape;354;p35"/>
          <p:cNvPicPr preferRelativeResize="0"/>
          <p:nvPr/>
        </p:nvPicPr>
        <p:blipFill>
          <a:blip r:embed="rId6">
            <a:alphaModFix/>
          </a:blip>
          <a:stretch>
            <a:fillRect/>
          </a:stretch>
        </p:blipFill>
        <p:spPr>
          <a:xfrm>
            <a:off x="6584200" y="3204237"/>
            <a:ext cx="1897900" cy="1043849"/>
          </a:xfrm>
          <a:prstGeom prst="rect">
            <a:avLst/>
          </a:prstGeom>
          <a:noFill/>
          <a:ln>
            <a:noFill/>
          </a:ln>
        </p:spPr>
      </p:pic>
      <p:sp>
        <p:nvSpPr>
          <p:cNvPr id="355" name="Google Shape;355;p35"/>
          <p:cNvSpPr txBox="1"/>
          <p:nvPr/>
        </p:nvSpPr>
        <p:spPr>
          <a:xfrm>
            <a:off x="6254700" y="4470100"/>
            <a:ext cx="2556900" cy="49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CC0000"/>
                </a:solidFill>
              </a:rPr>
              <a:t>F1</a:t>
            </a:r>
            <a:r>
              <a:rPr b="1" lang="en" sz="2400">
                <a:solidFill>
                  <a:srgbClr val="CC0000"/>
                </a:solidFill>
              </a:rPr>
              <a:t> = </a:t>
            </a:r>
            <a:r>
              <a:rPr b="1" lang="en" sz="2400">
                <a:solidFill>
                  <a:srgbClr val="CC0000"/>
                </a:solidFill>
              </a:rPr>
              <a:t>0.8379</a:t>
            </a:r>
            <a:endParaRPr b="1" sz="24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9" name="Shape 359"/>
        <p:cNvGrpSpPr/>
        <p:nvPr/>
      </p:nvGrpSpPr>
      <p:grpSpPr>
        <a:xfrm>
          <a:off x="0" y="0"/>
          <a:ext cx="0" cy="0"/>
          <a:chOff x="0" y="0"/>
          <a:chExt cx="0" cy="0"/>
        </a:xfrm>
      </p:grpSpPr>
      <p:sp>
        <p:nvSpPr>
          <p:cNvPr id="360" name="Google Shape;36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361" name="Google Shape;36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Introduction</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Background</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Automatic fake news detection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Methodology</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Social context Graph</a:t>
            </a:r>
            <a:endParaRPr>
              <a:solidFill>
                <a:schemeClr val="lt2"/>
              </a:solidFill>
            </a:endParaRPr>
          </a:p>
          <a:p>
            <a:pPr indent="-317500" lvl="1" marL="914400" rtl="0" algn="l">
              <a:lnSpc>
                <a:spcPct val="150000"/>
              </a:lnSpc>
              <a:spcBef>
                <a:spcPts val="0"/>
              </a:spcBef>
              <a:spcAft>
                <a:spcPts val="0"/>
              </a:spcAft>
              <a:buSzPts val="1400"/>
              <a:buAutoNum type="alphaLcPeriod"/>
            </a:pPr>
            <a:r>
              <a:rPr lang="en"/>
              <a:t>Factual News Graph - FANG</a:t>
            </a:r>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Results &amp; Discussions</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Demonstration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Conclusion &amp; Future work</a:t>
            </a:r>
            <a:endParaRPr>
              <a:solidFill>
                <a:schemeClr val="lt2"/>
              </a:solidFill>
            </a:endParaRPr>
          </a:p>
        </p:txBody>
      </p:sp>
      <p:sp>
        <p:nvSpPr>
          <p:cNvPr id="362" name="Google Shape;36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3" name="Google Shape;363;p36"/>
          <p:cNvPicPr preferRelativeResize="0"/>
          <p:nvPr/>
        </p:nvPicPr>
        <p:blipFill>
          <a:blip r:embed="rId3">
            <a:alphaModFix/>
          </a:blip>
          <a:stretch>
            <a:fillRect/>
          </a:stretch>
        </p:blipFill>
        <p:spPr>
          <a:xfrm>
            <a:off x="5706875" y="950175"/>
            <a:ext cx="2765565" cy="3820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Convolutional Network (GCN)</a:t>
            </a:r>
            <a:endParaRPr/>
          </a:p>
          <a:p>
            <a:pPr indent="0" lvl="0" marL="0" rtl="0" algn="l">
              <a:spcBef>
                <a:spcPts val="0"/>
              </a:spcBef>
              <a:spcAft>
                <a:spcPts val="0"/>
              </a:spcAft>
              <a:buNone/>
            </a:pPr>
            <a:r>
              <a:t/>
            </a:r>
            <a:endParaRPr/>
          </a:p>
        </p:txBody>
      </p:sp>
      <p:sp>
        <p:nvSpPr>
          <p:cNvPr id="369" name="Google Shape;369;p37"/>
          <p:cNvSpPr txBox="1"/>
          <p:nvPr>
            <p:ph idx="1" type="body"/>
          </p:nvPr>
        </p:nvSpPr>
        <p:spPr>
          <a:xfrm>
            <a:off x="311700" y="1152475"/>
            <a:ext cx="8520600" cy="48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0000"/>
              </a:buClr>
              <a:buSzPts val="1800"/>
              <a:buChar char="-"/>
            </a:pPr>
            <a:r>
              <a:rPr lang="en">
                <a:solidFill>
                  <a:srgbClr val="CC0000"/>
                </a:solidFill>
              </a:rPr>
              <a:t>T</a:t>
            </a:r>
            <a:r>
              <a:rPr lang="en">
                <a:solidFill>
                  <a:srgbClr val="CC0000"/>
                </a:solidFill>
              </a:rPr>
              <a:t>ransductive</a:t>
            </a:r>
            <a:endParaRPr/>
          </a:p>
        </p:txBody>
      </p:sp>
      <p:pic>
        <p:nvPicPr>
          <p:cNvPr id="370" name="Google Shape;370;p37"/>
          <p:cNvPicPr preferRelativeResize="0"/>
          <p:nvPr/>
        </p:nvPicPr>
        <p:blipFill>
          <a:blip r:embed="rId3">
            <a:alphaModFix/>
          </a:blip>
          <a:stretch>
            <a:fillRect/>
          </a:stretch>
        </p:blipFill>
        <p:spPr>
          <a:xfrm>
            <a:off x="337550" y="2571750"/>
            <a:ext cx="2286000" cy="1785175"/>
          </a:xfrm>
          <a:prstGeom prst="rect">
            <a:avLst/>
          </a:prstGeom>
          <a:noFill/>
          <a:ln>
            <a:noFill/>
          </a:ln>
        </p:spPr>
      </p:pic>
      <p:sp>
        <p:nvSpPr>
          <p:cNvPr id="371" name="Google Shape;371;p37"/>
          <p:cNvSpPr/>
          <p:nvPr/>
        </p:nvSpPr>
        <p:spPr>
          <a:xfrm>
            <a:off x="2866950" y="3219375"/>
            <a:ext cx="972600" cy="4899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Expensive</a:t>
            </a:r>
            <a:endParaRPr sz="1000"/>
          </a:p>
        </p:txBody>
      </p:sp>
      <p:sp>
        <p:nvSpPr>
          <p:cNvPr id="372" name="Google Shape;372;p37"/>
          <p:cNvSpPr/>
          <p:nvPr/>
        </p:nvSpPr>
        <p:spPr>
          <a:xfrm>
            <a:off x="5675425" y="3219400"/>
            <a:ext cx="1215900" cy="489900"/>
          </a:xfrm>
          <a:prstGeom prs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Little label interaction</a:t>
            </a:r>
            <a:endParaRPr sz="1000"/>
          </a:p>
        </p:txBody>
      </p:sp>
      <p:sp>
        <p:nvSpPr>
          <p:cNvPr id="373" name="Google Shape;373;p37"/>
          <p:cNvSpPr txBox="1"/>
          <p:nvPr/>
        </p:nvSpPr>
        <p:spPr>
          <a:xfrm>
            <a:off x="7049200" y="3257950"/>
            <a:ext cx="16236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Convolution</a:t>
            </a:r>
            <a:endParaRPr/>
          </a:p>
        </p:txBody>
      </p:sp>
      <p:pic>
        <p:nvPicPr>
          <p:cNvPr id="374" name="Google Shape;374;p37"/>
          <p:cNvPicPr preferRelativeResize="0"/>
          <p:nvPr/>
        </p:nvPicPr>
        <p:blipFill>
          <a:blip r:embed="rId4">
            <a:alphaModFix/>
          </a:blip>
          <a:stretch>
            <a:fillRect/>
          </a:stretch>
        </p:blipFill>
        <p:spPr>
          <a:xfrm>
            <a:off x="3997425" y="2700271"/>
            <a:ext cx="1520125" cy="1641729"/>
          </a:xfrm>
          <a:prstGeom prst="rect">
            <a:avLst/>
          </a:prstGeom>
          <a:noFill/>
          <a:ln>
            <a:noFill/>
          </a:ln>
        </p:spPr>
      </p:pic>
      <p:sp>
        <p:nvSpPr>
          <p:cNvPr id="375" name="Google Shape;375;p37"/>
          <p:cNvSpPr txBox="1"/>
          <p:nvPr>
            <p:ph idx="1" type="body"/>
          </p:nvPr>
        </p:nvSpPr>
        <p:spPr>
          <a:xfrm>
            <a:off x="311700" y="1524250"/>
            <a:ext cx="8520600" cy="46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Matrix operations are </a:t>
            </a:r>
            <a:r>
              <a:rPr lang="en">
                <a:solidFill>
                  <a:srgbClr val="CC0000"/>
                </a:solidFill>
              </a:rPr>
              <a:t>costly</a:t>
            </a:r>
            <a:endParaRPr/>
          </a:p>
        </p:txBody>
      </p:sp>
      <p:sp>
        <p:nvSpPr>
          <p:cNvPr id="376" name="Google Shape;376;p37"/>
          <p:cNvSpPr txBox="1"/>
          <p:nvPr>
            <p:ph idx="1" type="body"/>
          </p:nvPr>
        </p:nvSpPr>
        <p:spPr>
          <a:xfrm>
            <a:off x="311700" y="1954625"/>
            <a:ext cx="8520600" cy="48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CC0000"/>
                </a:solidFill>
              </a:rPr>
              <a:t>Inexpressive</a:t>
            </a:r>
            <a:r>
              <a:rPr lang="en"/>
              <a:t> with heterogeneous graph</a:t>
            </a:r>
            <a:endParaRPr/>
          </a:p>
          <a:p>
            <a:pPr indent="0" lvl="0" marL="0" rtl="0" algn="l">
              <a:spcBef>
                <a:spcPts val="1600"/>
              </a:spcBef>
              <a:spcAft>
                <a:spcPts val="1600"/>
              </a:spcAft>
              <a:buNone/>
            </a:pPr>
            <a:r>
              <a:t/>
            </a:r>
            <a:endParaRPr/>
          </a:p>
        </p:txBody>
      </p:sp>
      <p:sp>
        <p:nvSpPr>
          <p:cNvPr id="377" name="Google Shape;377;p37"/>
          <p:cNvSpPr/>
          <p:nvPr/>
        </p:nvSpPr>
        <p:spPr>
          <a:xfrm>
            <a:off x="353325" y="2819525"/>
            <a:ext cx="2270100" cy="1522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7"/>
          <p:cNvPicPr preferRelativeResize="0"/>
          <p:nvPr/>
        </p:nvPicPr>
        <p:blipFill>
          <a:blip r:embed="rId5">
            <a:alphaModFix/>
          </a:blip>
          <a:stretch>
            <a:fillRect/>
          </a:stretch>
        </p:blipFill>
        <p:spPr>
          <a:xfrm>
            <a:off x="1468375" y="4484150"/>
            <a:ext cx="291174" cy="291174"/>
          </a:xfrm>
          <a:prstGeom prst="rect">
            <a:avLst/>
          </a:prstGeom>
          <a:noFill/>
          <a:ln>
            <a:noFill/>
          </a:ln>
        </p:spPr>
      </p:pic>
      <p:sp>
        <p:nvSpPr>
          <p:cNvPr id="379" name="Google Shape;379;p37"/>
          <p:cNvSpPr txBox="1"/>
          <p:nvPr/>
        </p:nvSpPr>
        <p:spPr>
          <a:xfrm>
            <a:off x="1725775" y="4407938"/>
            <a:ext cx="939900" cy="1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unseen?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Sage</a:t>
            </a:r>
            <a:endParaRPr>
              <a:solidFill>
                <a:srgbClr val="CC0000"/>
              </a:solidFill>
            </a:endParaRPr>
          </a:p>
        </p:txBody>
      </p:sp>
      <p:sp>
        <p:nvSpPr>
          <p:cNvPr id="385" name="Google Shape;385;p38"/>
          <p:cNvSpPr txBox="1"/>
          <p:nvPr/>
        </p:nvSpPr>
        <p:spPr>
          <a:xfrm>
            <a:off x="311700" y="1152475"/>
            <a:ext cx="3235800" cy="23385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6AA84F"/>
              </a:buClr>
              <a:buSzPts val="1800"/>
              <a:buChar char="-"/>
            </a:pPr>
            <a:r>
              <a:rPr lang="en" sz="1800">
                <a:solidFill>
                  <a:srgbClr val="6AA84F"/>
                </a:solidFill>
              </a:rPr>
              <a:t>I</a:t>
            </a:r>
            <a:r>
              <a:rPr lang="en" sz="1800">
                <a:solidFill>
                  <a:srgbClr val="6AA84F"/>
                </a:solidFill>
              </a:rPr>
              <a:t>nductive</a:t>
            </a:r>
            <a:endParaRPr sz="1800">
              <a:solidFill>
                <a:srgbClr val="6AA84F"/>
              </a:solidFill>
            </a:endParaRPr>
          </a:p>
          <a:p>
            <a:pPr indent="-342900" lvl="0" marL="457200" rtl="0" algn="l">
              <a:lnSpc>
                <a:spcPct val="150000"/>
              </a:lnSpc>
              <a:spcBef>
                <a:spcPts val="0"/>
              </a:spcBef>
              <a:spcAft>
                <a:spcPts val="0"/>
              </a:spcAft>
              <a:buClr>
                <a:srgbClr val="595959"/>
              </a:buClr>
              <a:buSzPts val="1800"/>
              <a:buChar char="-"/>
            </a:pPr>
            <a:r>
              <a:rPr lang="en" sz="1800">
                <a:solidFill>
                  <a:srgbClr val="6AA84F"/>
                </a:solidFill>
              </a:rPr>
              <a:t>Scale well</a:t>
            </a:r>
            <a:r>
              <a:rPr lang="en" sz="1800">
                <a:solidFill>
                  <a:srgbClr val="595959"/>
                </a:solidFill>
              </a:rPr>
              <a:t> with graph relations</a:t>
            </a:r>
            <a:endParaRPr sz="1800">
              <a:solidFill>
                <a:srgbClr val="595959"/>
              </a:solidFill>
            </a:endParaRPr>
          </a:p>
          <a:p>
            <a:pPr indent="-342900" lvl="0" marL="457200" rtl="0" algn="l">
              <a:lnSpc>
                <a:spcPct val="150000"/>
              </a:lnSpc>
              <a:spcBef>
                <a:spcPts val="0"/>
              </a:spcBef>
              <a:spcAft>
                <a:spcPts val="0"/>
              </a:spcAft>
              <a:buClr>
                <a:srgbClr val="595959"/>
              </a:buClr>
              <a:buSzPts val="1800"/>
              <a:buChar char="-"/>
            </a:pPr>
            <a:r>
              <a:rPr lang="en" sz="1800">
                <a:solidFill>
                  <a:srgbClr val="595959"/>
                </a:solidFill>
              </a:rPr>
              <a:t>Representation is </a:t>
            </a:r>
            <a:r>
              <a:rPr lang="en" sz="1800">
                <a:solidFill>
                  <a:srgbClr val="6AA84F"/>
                </a:solidFill>
              </a:rPr>
              <a:t>both learned unsupervisedly and supervisedly</a:t>
            </a:r>
            <a:endParaRPr sz="1800">
              <a:solidFill>
                <a:srgbClr val="6AA84F"/>
              </a:solidFill>
            </a:endParaRPr>
          </a:p>
          <a:p>
            <a:pPr indent="-342900" lvl="0" marL="457200" rtl="0" algn="l">
              <a:lnSpc>
                <a:spcPct val="150000"/>
              </a:lnSpc>
              <a:spcBef>
                <a:spcPts val="0"/>
              </a:spcBef>
              <a:spcAft>
                <a:spcPts val="0"/>
              </a:spcAft>
              <a:buClr>
                <a:srgbClr val="595959"/>
              </a:buClr>
              <a:buSzPts val="1800"/>
              <a:buChar char="-"/>
            </a:pPr>
            <a:r>
              <a:rPr lang="en" sz="1800">
                <a:solidFill>
                  <a:srgbClr val="6AA84F"/>
                </a:solidFill>
              </a:rPr>
              <a:t>Temporal</a:t>
            </a:r>
            <a:r>
              <a:rPr lang="en" sz="1800">
                <a:solidFill>
                  <a:srgbClr val="595959"/>
                </a:solidFill>
              </a:rPr>
              <a:t> aggregation</a:t>
            </a:r>
            <a:endParaRPr sz="1800">
              <a:solidFill>
                <a:srgbClr val="595959"/>
              </a:solidFill>
            </a:endParaRPr>
          </a:p>
        </p:txBody>
      </p:sp>
      <p:pic>
        <p:nvPicPr>
          <p:cNvPr id="386" name="Google Shape;386;p38"/>
          <p:cNvPicPr preferRelativeResize="0"/>
          <p:nvPr/>
        </p:nvPicPr>
        <p:blipFill>
          <a:blip r:embed="rId3">
            <a:alphaModFix/>
          </a:blip>
          <a:stretch>
            <a:fillRect/>
          </a:stretch>
        </p:blipFill>
        <p:spPr>
          <a:xfrm>
            <a:off x="3547500" y="1587988"/>
            <a:ext cx="5596498" cy="19675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0" st="0"/>
                                            </p:txEl>
                                          </p:spTgt>
                                        </p:tgtEl>
                                        <p:attrNameLst>
                                          <p:attrName>style.visibility</p:attrName>
                                        </p:attrNameLst>
                                      </p:cBhvr>
                                      <p:to>
                                        <p:strVal val="visible"/>
                                      </p:to>
                                    </p:set>
                                    <p:animEffect filter="fade" transition="in">
                                      <p:cBhvr>
                                        <p:cTn dur="1000"/>
                                        <p:tgtEl>
                                          <p:spTgt spid="3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1" st="1"/>
                                            </p:txEl>
                                          </p:spTgt>
                                        </p:tgtEl>
                                        <p:attrNameLst>
                                          <p:attrName>style.visibility</p:attrName>
                                        </p:attrNameLst>
                                      </p:cBhvr>
                                      <p:to>
                                        <p:strVal val="visible"/>
                                      </p:to>
                                    </p:set>
                                    <p:animEffect filter="fade" transition="in">
                                      <p:cBhvr>
                                        <p:cTn dur="1000"/>
                                        <p:tgtEl>
                                          <p:spTgt spid="3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2" st="2"/>
                                            </p:txEl>
                                          </p:spTgt>
                                        </p:tgtEl>
                                        <p:attrNameLst>
                                          <p:attrName>style.visibility</p:attrName>
                                        </p:attrNameLst>
                                      </p:cBhvr>
                                      <p:to>
                                        <p:strVal val="visible"/>
                                      </p:to>
                                    </p:set>
                                    <p:animEffect filter="fade" transition="in">
                                      <p:cBhvr>
                                        <p:cTn dur="1000"/>
                                        <p:tgtEl>
                                          <p:spTgt spid="3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xEl>
                                              <p:pRg end="3" st="3"/>
                                            </p:txEl>
                                          </p:spTgt>
                                        </p:tgtEl>
                                        <p:attrNameLst>
                                          <p:attrName>style.visibility</p:attrName>
                                        </p:attrNameLst>
                                      </p:cBhvr>
                                      <p:to>
                                        <p:strVal val="visible"/>
                                      </p:to>
                                    </p:set>
                                    <p:animEffect filter="fade" transition="in">
                                      <p:cBhvr>
                                        <p:cTn dur="1000"/>
                                        <p:tgtEl>
                                          <p:spTgt spid="38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a:t>
            </a:r>
            <a:endParaRPr/>
          </a:p>
        </p:txBody>
      </p:sp>
      <p:pic>
        <p:nvPicPr>
          <p:cNvPr id="392" name="Google Shape;392;p39"/>
          <p:cNvPicPr preferRelativeResize="0"/>
          <p:nvPr/>
        </p:nvPicPr>
        <p:blipFill>
          <a:blip r:embed="rId3">
            <a:alphaModFix/>
          </a:blip>
          <a:stretch>
            <a:fillRect/>
          </a:stretch>
        </p:blipFill>
        <p:spPr>
          <a:xfrm>
            <a:off x="3752874" y="222500"/>
            <a:ext cx="5304971" cy="4698475"/>
          </a:xfrm>
          <a:prstGeom prst="rect">
            <a:avLst/>
          </a:prstGeom>
          <a:noFill/>
          <a:ln>
            <a:noFill/>
          </a:ln>
        </p:spPr>
      </p:pic>
      <p:sp>
        <p:nvSpPr>
          <p:cNvPr id="393" name="Google Shape;393;p39"/>
          <p:cNvSpPr txBox="1"/>
          <p:nvPr/>
        </p:nvSpPr>
        <p:spPr>
          <a:xfrm>
            <a:off x="311700" y="1152475"/>
            <a:ext cx="3235800" cy="89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t>Representations are jointly optimized on 3 losses</a:t>
            </a:r>
            <a:endParaRPr sz="1800">
              <a:solidFill>
                <a:srgbClr val="595959"/>
              </a:solidFill>
            </a:endParaRPr>
          </a:p>
        </p:txBody>
      </p:sp>
      <p:sp>
        <p:nvSpPr>
          <p:cNvPr id="394" name="Google Shape;394;p39"/>
          <p:cNvSpPr/>
          <p:nvPr/>
        </p:nvSpPr>
        <p:spPr>
          <a:xfrm>
            <a:off x="3791475" y="117050"/>
            <a:ext cx="4511700" cy="144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3772125" y="3052200"/>
            <a:ext cx="3617400" cy="15162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txBox="1"/>
          <p:nvPr/>
        </p:nvSpPr>
        <p:spPr>
          <a:xfrm>
            <a:off x="311700" y="2046175"/>
            <a:ext cx="3652500" cy="52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Char char="-"/>
            </a:pPr>
            <a:r>
              <a:rPr lang="en"/>
              <a:t>Proximity loss (unsupervised)</a:t>
            </a:r>
            <a:endParaRPr/>
          </a:p>
        </p:txBody>
      </p:sp>
      <p:sp>
        <p:nvSpPr>
          <p:cNvPr id="397" name="Google Shape;397;p39"/>
          <p:cNvSpPr/>
          <p:nvPr/>
        </p:nvSpPr>
        <p:spPr>
          <a:xfrm>
            <a:off x="3791625" y="2251100"/>
            <a:ext cx="3578400" cy="11025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3791625" y="1237550"/>
            <a:ext cx="4511700" cy="1448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txBox="1"/>
          <p:nvPr/>
        </p:nvSpPr>
        <p:spPr>
          <a:xfrm>
            <a:off x="311700" y="2651500"/>
            <a:ext cx="3652500" cy="398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Stance loss (self-supervised)</a:t>
            </a:r>
            <a:endParaRPr/>
          </a:p>
        </p:txBody>
      </p:sp>
      <p:sp>
        <p:nvSpPr>
          <p:cNvPr id="400" name="Google Shape;400;p39"/>
          <p:cNvSpPr txBox="1"/>
          <p:nvPr/>
        </p:nvSpPr>
        <p:spPr>
          <a:xfrm>
            <a:off x="311700" y="3297875"/>
            <a:ext cx="3652500" cy="893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Fake news detection loss (supervised)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000"/>
                                        <p:tgtEl>
                                          <p:spTgt spid="3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4"/>
                                        </p:tgtEl>
                                      </p:cBhvr>
                                    </p:animEffect>
                                    <p:set>
                                      <p:cBhvr>
                                        <p:cTn dur="1" fill="hold">
                                          <p:stCondLst>
                                            <p:cond delay="1000"/>
                                          </p:stCondLst>
                                        </p:cTn>
                                        <p:tgtEl>
                                          <p:spTgt spid="3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95"/>
                                        </p:tgtEl>
                                      </p:cBhvr>
                                    </p:animEffect>
                                    <p:set>
                                      <p:cBhvr>
                                        <p:cTn dur="1" fill="hold">
                                          <p:stCondLst>
                                            <p:cond delay="1000"/>
                                          </p:stCondLst>
                                        </p:cTn>
                                        <p:tgtEl>
                                          <p:spTgt spid="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0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97"/>
                                        </p:tgtEl>
                                      </p:cBhvr>
                                    </p:animEffect>
                                    <p:set>
                                      <p:cBhvr>
                                        <p:cTn dur="1" fill="hold">
                                          <p:stCondLst>
                                            <p:cond delay="1000"/>
                                          </p:stCondLst>
                                        </p:cTn>
                                        <p:tgtEl>
                                          <p:spTgt spid="39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000"/>
                                        <p:tgtEl>
                                          <p:spTgt spid="3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FANG</a:t>
            </a:r>
            <a:endParaRPr/>
          </a:p>
          <a:p>
            <a:pPr indent="0" lvl="0" marL="0" rtl="0" algn="l">
              <a:spcBef>
                <a:spcPts val="0"/>
              </a:spcBef>
              <a:spcAft>
                <a:spcPts val="0"/>
              </a:spcAft>
              <a:buNone/>
            </a:pPr>
            <a:r>
              <a:t/>
            </a:r>
            <a:endParaRPr/>
          </a:p>
        </p:txBody>
      </p:sp>
      <p:sp>
        <p:nvSpPr>
          <p:cNvPr id="406" name="Google Shape;406;p40"/>
          <p:cNvSpPr txBox="1"/>
          <p:nvPr/>
        </p:nvSpPr>
        <p:spPr>
          <a:xfrm>
            <a:off x="311700" y="1152475"/>
            <a:ext cx="3864600" cy="4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595959"/>
                </a:solidFill>
              </a:rPr>
              <a:t>Proximity loss</a:t>
            </a:r>
            <a:endParaRPr sz="1800">
              <a:solidFill>
                <a:srgbClr val="595959"/>
              </a:solidFill>
            </a:endParaRPr>
          </a:p>
        </p:txBody>
      </p:sp>
      <p:sp>
        <p:nvSpPr>
          <p:cNvPr id="407" name="Google Shape;407;p40"/>
          <p:cNvSpPr txBox="1"/>
          <p:nvPr/>
        </p:nvSpPr>
        <p:spPr>
          <a:xfrm>
            <a:off x="276350" y="1611163"/>
            <a:ext cx="3864600" cy="458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n">
                <a:solidFill>
                  <a:schemeClr val="dk2"/>
                </a:solidFill>
              </a:rPr>
              <a:t>Positively sample neighbor in random walk style</a:t>
            </a:r>
            <a:endParaRPr>
              <a:solidFill>
                <a:schemeClr val="dk2"/>
              </a:solidFill>
            </a:endParaRPr>
          </a:p>
          <a:p>
            <a:pPr indent="-317500" lvl="0" marL="914400" rtl="0" algn="l">
              <a:lnSpc>
                <a:spcPct val="150000"/>
              </a:lnSpc>
              <a:spcBef>
                <a:spcPts val="0"/>
              </a:spcBef>
              <a:spcAft>
                <a:spcPts val="0"/>
              </a:spcAft>
              <a:buClr>
                <a:schemeClr val="dk2"/>
              </a:buClr>
              <a:buSzPts val="1400"/>
              <a:buChar char="+"/>
            </a:pPr>
            <a:r>
              <a:rPr lang="en">
                <a:solidFill>
                  <a:schemeClr val="dk2"/>
                </a:solidFill>
              </a:rPr>
              <a:t>Walk parameters customizable for different entities</a:t>
            </a:r>
            <a:endParaRPr>
              <a:solidFill>
                <a:schemeClr val="dk2"/>
              </a:solidFill>
            </a:endParaRPr>
          </a:p>
          <a:p>
            <a:pPr indent="0" lvl="0" marL="0" rtl="0" algn="l">
              <a:lnSpc>
                <a:spcPct val="150000"/>
              </a:lnSpc>
              <a:spcBef>
                <a:spcPts val="1600"/>
              </a:spcBef>
              <a:spcAft>
                <a:spcPts val="1600"/>
              </a:spcAft>
              <a:buNone/>
            </a:pPr>
            <a:r>
              <a:t/>
            </a:r>
            <a:endParaRPr>
              <a:solidFill>
                <a:srgbClr val="595959"/>
              </a:solidFill>
            </a:endParaRPr>
          </a:p>
        </p:txBody>
      </p:sp>
      <p:sp>
        <p:nvSpPr>
          <p:cNvPr id="408" name="Google Shape;408;p40"/>
          <p:cNvSpPr txBox="1"/>
          <p:nvPr/>
        </p:nvSpPr>
        <p:spPr>
          <a:xfrm>
            <a:off x="311700" y="3113238"/>
            <a:ext cx="3864600" cy="458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n">
                <a:solidFill>
                  <a:schemeClr val="dk2"/>
                </a:solidFill>
              </a:rPr>
              <a:t>Negative sampling based on distance in feature space</a:t>
            </a:r>
            <a:endParaRPr>
              <a:solidFill>
                <a:srgbClr val="595959"/>
              </a:solidFill>
            </a:endParaRPr>
          </a:p>
        </p:txBody>
      </p:sp>
      <p:pic>
        <p:nvPicPr>
          <p:cNvPr id="409" name="Google Shape;409;p40"/>
          <p:cNvPicPr preferRelativeResize="0"/>
          <p:nvPr/>
        </p:nvPicPr>
        <p:blipFill>
          <a:blip r:embed="rId3">
            <a:alphaModFix/>
          </a:blip>
          <a:stretch>
            <a:fillRect/>
          </a:stretch>
        </p:blipFill>
        <p:spPr>
          <a:xfrm>
            <a:off x="334600" y="4323648"/>
            <a:ext cx="6479673" cy="647477"/>
          </a:xfrm>
          <a:prstGeom prst="rect">
            <a:avLst/>
          </a:prstGeom>
          <a:noFill/>
          <a:ln>
            <a:noFill/>
          </a:ln>
        </p:spPr>
      </p:pic>
      <p:sp>
        <p:nvSpPr>
          <p:cNvPr id="410" name="Google Shape;410;p40"/>
          <p:cNvSpPr/>
          <p:nvPr/>
        </p:nvSpPr>
        <p:spPr>
          <a:xfrm>
            <a:off x="1703025" y="4323775"/>
            <a:ext cx="2374200" cy="647400"/>
          </a:xfrm>
          <a:prstGeom prst="roundRect">
            <a:avLst>
              <a:gd fmla="val 16667" name="adj"/>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4281725" y="4308000"/>
            <a:ext cx="2495100" cy="6474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2" name="Google Shape;412;p40"/>
          <p:cNvPicPr preferRelativeResize="0"/>
          <p:nvPr/>
        </p:nvPicPr>
        <p:blipFill>
          <a:blip r:embed="rId4">
            <a:alphaModFix/>
          </a:blip>
          <a:stretch>
            <a:fillRect/>
          </a:stretch>
        </p:blipFill>
        <p:spPr>
          <a:xfrm>
            <a:off x="4321625" y="1996900"/>
            <a:ext cx="4662899" cy="2148591"/>
          </a:xfrm>
          <a:prstGeom prst="rect">
            <a:avLst/>
          </a:prstGeom>
          <a:noFill/>
          <a:ln>
            <a:noFill/>
          </a:ln>
        </p:spPr>
      </p:pic>
      <p:pic>
        <p:nvPicPr>
          <p:cNvPr id="413" name="Google Shape;413;p40"/>
          <p:cNvPicPr preferRelativeResize="0"/>
          <p:nvPr/>
        </p:nvPicPr>
        <p:blipFill>
          <a:blip r:embed="rId5">
            <a:alphaModFix/>
          </a:blip>
          <a:stretch>
            <a:fillRect/>
          </a:stretch>
        </p:blipFill>
        <p:spPr>
          <a:xfrm>
            <a:off x="4301675" y="98625"/>
            <a:ext cx="4702800" cy="1512558"/>
          </a:xfrm>
          <a:prstGeom prst="rect">
            <a:avLst/>
          </a:prstGeom>
          <a:noFill/>
          <a:ln>
            <a:noFill/>
          </a:ln>
        </p:spPr>
      </p:pic>
      <p:sp>
        <p:nvSpPr>
          <p:cNvPr id="414" name="Google Shape;414;p40"/>
          <p:cNvSpPr/>
          <p:nvPr/>
        </p:nvSpPr>
        <p:spPr>
          <a:xfrm>
            <a:off x="4579075" y="3454050"/>
            <a:ext cx="535500" cy="5175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40"/>
          <p:cNvCxnSpPr>
            <a:stCxn id="414" idx="7"/>
          </p:cNvCxnSpPr>
          <p:nvPr/>
        </p:nvCxnSpPr>
        <p:spPr>
          <a:xfrm flipH="1" rot="10800000">
            <a:off x="5036153" y="2466036"/>
            <a:ext cx="581700" cy="1063800"/>
          </a:xfrm>
          <a:prstGeom prst="straightConnector1">
            <a:avLst/>
          </a:prstGeom>
          <a:noFill/>
          <a:ln cap="flat" cmpd="sng" w="38100">
            <a:solidFill>
              <a:srgbClr val="38761D"/>
            </a:solidFill>
            <a:prstDash val="solid"/>
            <a:round/>
            <a:headEnd len="med" w="med" type="none"/>
            <a:tailEnd len="med" w="med" type="none"/>
          </a:ln>
        </p:spPr>
      </p:cxnSp>
      <p:cxnSp>
        <p:nvCxnSpPr>
          <p:cNvPr id="416" name="Google Shape;416;p40"/>
          <p:cNvCxnSpPr/>
          <p:nvPr/>
        </p:nvCxnSpPr>
        <p:spPr>
          <a:xfrm flipH="1" rot="10800000">
            <a:off x="5052525" y="2409625"/>
            <a:ext cx="508800" cy="240300"/>
          </a:xfrm>
          <a:prstGeom prst="straightConnector1">
            <a:avLst/>
          </a:prstGeom>
          <a:noFill/>
          <a:ln cap="flat" cmpd="sng" w="38100">
            <a:solidFill>
              <a:srgbClr val="38761D"/>
            </a:solidFill>
            <a:prstDash val="solid"/>
            <a:round/>
            <a:headEnd len="med" w="med" type="none"/>
            <a:tailEnd len="med" w="med" type="none"/>
          </a:ln>
        </p:spPr>
      </p:cxnSp>
      <p:cxnSp>
        <p:nvCxnSpPr>
          <p:cNvPr id="417" name="Google Shape;417;p40"/>
          <p:cNvCxnSpPr/>
          <p:nvPr/>
        </p:nvCxnSpPr>
        <p:spPr>
          <a:xfrm>
            <a:off x="5007075" y="2783000"/>
            <a:ext cx="723900" cy="347400"/>
          </a:xfrm>
          <a:prstGeom prst="straightConnector1">
            <a:avLst/>
          </a:prstGeom>
          <a:noFill/>
          <a:ln cap="flat" cmpd="sng" w="38100">
            <a:solidFill>
              <a:srgbClr val="38761D"/>
            </a:solidFill>
            <a:prstDash val="solid"/>
            <a:round/>
            <a:headEnd len="med" w="med" type="none"/>
            <a:tailEnd len="med" w="med" type="none"/>
          </a:ln>
        </p:spPr>
      </p:cxnSp>
      <p:sp>
        <p:nvSpPr>
          <p:cNvPr id="418" name="Google Shape;418;p40"/>
          <p:cNvSpPr/>
          <p:nvPr/>
        </p:nvSpPr>
        <p:spPr>
          <a:xfrm>
            <a:off x="5257375" y="788575"/>
            <a:ext cx="351000" cy="3474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9" name="Google Shape;419;p40"/>
          <p:cNvCxnSpPr>
            <a:stCxn id="418" idx="7"/>
          </p:cNvCxnSpPr>
          <p:nvPr/>
        </p:nvCxnSpPr>
        <p:spPr>
          <a:xfrm flipH="1" rot="10800000">
            <a:off x="5556972" y="586551"/>
            <a:ext cx="421200" cy="252900"/>
          </a:xfrm>
          <a:prstGeom prst="straightConnector1">
            <a:avLst/>
          </a:prstGeom>
          <a:noFill/>
          <a:ln cap="flat" cmpd="sng" w="38100">
            <a:solidFill>
              <a:srgbClr val="38761D"/>
            </a:solidFill>
            <a:prstDash val="solid"/>
            <a:round/>
            <a:headEnd len="med" w="med" type="none"/>
            <a:tailEnd len="med" w="med" type="none"/>
          </a:ln>
        </p:spPr>
      </p:cxnSp>
      <p:cxnSp>
        <p:nvCxnSpPr>
          <p:cNvPr id="420" name="Google Shape;420;p40"/>
          <p:cNvCxnSpPr>
            <a:endCxn id="418" idx="0"/>
          </p:cNvCxnSpPr>
          <p:nvPr/>
        </p:nvCxnSpPr>
        <p:spPr>
          <a:xfrm flipH="1">
            <a:off x="5432875" y="537175"/>
            <a:ext cx="7200" cy="251400"/>
          </a:xfrm>
          <a:prstGeom prst="straightConnector1">
            <a:avLst/>
          </a:prstGeom>
          <a:noFill/>
          <a:ln cap="flat" cmpd="sng" w="38100">
            <a:solidFill>
              <a:srgbClr val="38761D"/>
            </a:solidFill>
            <a:prstDash val="solid"/>
            <a:round/>
            <a:headEnd len="med" w="med" type="none"/>
            <a:tailEnd len="med" w="med" type="none"/>
          </a:ln>
        </p:spPr>
      </p:cxnSp>
      <p:sp>
        <p:nvSpPr>
          <p:cNvPr id="421" name="Google Shape;421;p40"/>
          <p:cNvSpPr/>
          <p:nvPr/>
        </p:nvSpPr>
        <p:spPr>
          <a:xfrm>
            <a:off x="7889350" y="3454050"/>
            <a:ext cx="535500" cy="5175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a:t>
            </a:r>
            <a:endParaRPr/>
          </a:p>
        </p:txBody>
      </p:sp>
      <p:sp>
        <p:nvSpPr>
          <p:cNvPr id="427" name="Google Shape;427;p41"/>
          <p:cNvSpPr txBox="1"/>
          <p:nvPr/>
        </p:nvSpPr>
        <p:spPr>
          <a:xfrm>
            <a:off x="311700" y="1152475"/>
            <a:ext cx="3864600" cy="45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595959"/>
                </a:solidFill>
              </a:rPr>
              <a:t>Stance loss</a:t>
            </a:r>
            <a:endParaRPr sz="1800">
              <a:solidFill>
                <a:srgbClr val="595959"/>
              </a:solidFill>
            </a:endParaRPr>
          </a:p>
          <a:p>
            <a:pPr indent="-317500" lvl="0" marL="457200" rtl="0" algn="l">
              <a:lnSpc>
                <a:spcPct val="150000"/>
              </a:lnSpc>
              <a:spcBef>
                <a:spcPts val="1600"/>
              </a:spcBef>
              <a:spcAft>
                <a:spcPts val="0"/>
              </a:spcAft>
              <a:buClr>
                <a:srgbClr val="595959"/>
              </a:buClr>
              <a:buSzPts val="1400"/>
              <a:buChar char="-"/>
            </a:pPr>
            <a:r>
              <a:rPr lang="en">
                <a:solidFill>
                  <a:srgbClr val="595959"/>
                </a:solidFill>
              </a:rPr>
              <a:t>Further improve representations with auxiliary stance classification</a:t>
            </a:r>
            <a:endParaRPr>
              <a:solidFill>
                <a:srgbClr val="595959"/>
              </a:solidFill>
            </a:endParaRPr>
          </a:p>
          <a:p>
            <a:pPr indent="-317500" lvl="0" marL="457200" rtl="0" algn="l">
              <a:lnSpc>
                <a:spcPct val="150000"/>
              </a:lnSpc>
              <a:spcBef>
                <a:spcPts val="0"/>
              </a:spcBef>
              <a:spcAft>
                <a:spcPts val="0"/>
              </a:spcAft>
              <a:buClr>
                <a:srgbClr val="595959"/>
              </a:buClr>
              <a:buSzPts val="1400"/>
              <a:buChar char="-"/>
            </a:pPr>
            <a:r>
              <a:rPr lang="en">
                <a:solidFill>
                  <a:srgbClr val="595959"/>
                </a:solidFill>
              </a:rPr>
              <a:t>Labels obtained from stance detector</a:t>
            </a:r>
            <a:endParaRPr>
              <a:solidFill>
                <a:srgbClr val="595959"/>
              </a:solidFill>
            </a:endParaRPr>
          </a:p>
        </p:txBody>
      </p:sp>
      <p:pic>
        <p:nvPicPr>
          <p:cNvPr id="428" name="Google Shape;428;p41"/>
          <p:cNvPicPr preferRelativeResize="0"/>
          <p:nvPr/>
        </p:nvPicPr>
        <p:blipFill>
          <a:blip r:embed="rId3">
            <a:alphaModFix/>
          </a:blip>
          <a:stretch>
            <a:fillRect/>
          </a:stretch>
        </p:blipFill>
        <p:spPr>
          <a:xfrm>
            <a:off x="4335225" y="661263"/>
            <a:ext cx="4497072" cy="3820975"/>
          </a:xfrm>
          <a:prstGeom prst="rect">
            <a:avLst/>
          </a:prstGeom>
          <a:noFill/>
          <a:ln>
            <a:noFill/>
          </a:ln>
        </p:spPr>
      </p:pic>
      <p:cxnSp>
        <p:nvCxnSpPr>
          <p:cNvPr id="429" name="Google Shape;429;p41"/>
          <p:cNvCxnSpPr/>
          <p:nvPr/>
        </p:nvCxnSpPr>
        <p:spPr>
          <a:xfrm>
            <a:off x="5335175" y="2028075"/>
            <a:ext cx="1929000" cy="1484100"/>
          </a:xfrm>
          <a:prstGeom prst="straightConnector1">
            <a:avLst/>
          </a:prstGeom>
          <a:noFill/>
          <a:ln cap="flat" cmpd="sng" w="38100">
            <a:solidFill>
              <a:srgbClr val="CC0000"/>
            </a:solidFill>
            <a:prstDash val="solid"/>
            <a:round/>
            <a:headEnd len="med" w="med" type="none"/>
            <a:tailEnd len="med" w="med" type="none"/>
          </a:ln>
        </p:spPr>
      </p:cxnSp>
      <p:cxnSp>
        <p:nvCxnSpPr>
          <p:cNvPr id="430" name="Google Shape;430;p41"/>
          <p:cNvCxnSpPr/>
          <p:nvPr/>
        </p:nvCxnSpPr>
        <p:spPr>
          <a:xfrm flipH="1" rot="10800000">
            <a:off x="5978225" y="2056425"/>
            <a:ext cx="1554600" cy="1455600"/>
          </a:xfrm>
          <a:prstGeom prst="straightConnector1">
            <a:avLst/>
          </a:prstGeom>
          <a:noFill/>
          <a:ln cap="flat" cmpd="sng" w="38100">
            <a:solidFill>
              <a:srgbClr val="38761D"/>
            </a:solidFill>
            <a:prstDash val="solid"/>
            <a:round/>
            <a:headEnd len="med" w="med" type="none"/>
            <a:tailEnd len="med" w="med" type="none"/>
          </a:ln>
        </p:spPr>
      </p:cxnSp>
      <p:pic>
        <p:nvPicPr>
          <p:cNvPr id="431" name="Google Shape;431;p41"/>
          <p:cNvPicPr preferRelativeResize="0"/>
          <p:nvPr/>
        </p:nvPicPr>
        <p:blipFill>
          <a:blip r:embed="rId4">
            <a:alphaModFix/>
          </a:blip>
          <a:stretch>
            <a:fillRect/>
          </a:stretch>
        </p:blipFill>
        <p:spPr>
          <a:xfrm>
            <a:off x="138800" y="2850225"/>
            <a:ext cx="4532725" cy="2104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0" st="0"/>
                                            </p:txEl>
                                          </p:spTgt>
                                        </p:tgtEl>
                                        <p:attrNameLst>
                                          <p:attrName>style.visibility</p:attrName>
                                        </p:attrNameLst>
                                      </p:cBhvr>
                                      <p:to>
                                        <p:strVal val="visible"/>
                                      </p:to>
                                    </p:set>
                                    <p:animEffect filter="fade" transition="in">
                                      <p:cBhvr>
                                        <p:cTn dur="1000"/>
                                        <p:tgtEl>
                                          <p:spTgt spid="4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1" st="1"/>
                                            </p:txEl>
                                          </p:spTgt>
                                        </p:tgtEl>
                                        <p:attrNameLst>
                                          <p:attrName>style.visibility</p:attrName>
                                        </p:attrNameLst>
                                      </p:cBhvr>
                                      <p:to>
                                        <p:strVal val="visible"/>
                                      </p:to>
                                    </p:set>
                                    <p:animEffect filter="fade" transition="in">
                                      <p:cBhvr>
                                        <p:cTn dur="1000"/>
                                        <p:tgtEl>
                                          <p:spTgt spid="4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7">
                                            <p:txEl>
                                              <p:pRg end="2" st="2"/>
                                            </p:txEl>
                                          </p:spTgt>
                                        </p:tgtEl>
                                        <p:attrNameLst>
                                          <p:attrName>style.visibility</p:attrName>
                                        </p:attrNameLst>
                                      </p:cBhvr>
                                      <p:to>
                                        <p:strVal val="visible"/>
                                      </p:to>
                                    </p:set>
                                    <p:animEffect filter="fade" transition="in">
                                      <p:cBhvr>
                                        <p:cTn dur="1000"/>
                                        <p:tgtEl>
                                          <p:spTgt spid="4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5"/>
          <p:cNvSpPr/>
          <p:nvPr/>
        </p:nvSpPr>
        <p:spPr>
          <a:xfrm>
            <a:off x="0" y="0"/>
            <a:ext cx="9144000" cy="51435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9" name="Google Shape;79;p15"/>
          <p:cNvGrpSpPr/>
          <p:nvPr/>
        </p:nvGrpSpPr>
        <p:grpSpPr>
          <a:xfrm>
            <a:off x="1959226" y="170575"/>
            <a:ext cx="5225551" cy="1531975"/>
            <a:chOff x="1959226" y="688900"/>
            <a:chExt cx="5225551" cy="1531975"/>
          </a:xfrm>
        </p:grpSpPr>
        <p:pic>
          <p:nvPicPr>
            <p:cNvPr id="80" name="Google Shape;80;p15"/>
            <p:cNvPicPr preferRelativeResize="0"/>
            <p:nvPr/>
          </p:nvPicPr>
          <p:blipFill>
            <a:blip r:embed="rId4">
              <a:alphaModFix/>
            </a:blip>
            <a:stretch>
              <a:fillRect/>
            </a:stretch>
          </p:blipFill>
          <p:spPr>
            <a:xfrm>
              <a:off x="1959226" y="688900"/>
              <a:ext cx="5225551" cy="1531975"/>
            </a:xfrm>
            <a:prstGeom prst="rect">
              <a:avLst/>
            </a:prstGeom>
            <a:noFill/>
            <a:ln>
              <a:noFill/>
            </a:ln>
          </p:spPr>
        </p:pic>
        <p:pic>
          <p:nvPicPr>
            <p:cNvPr id="81" name="Google Shape;81;p15"/>
            <p:cNvPicPr preferRelativeResize="0"/>
            <p:nvPr/>
          </p:nvPicPr>
          <p:blipFill>
            <a:blip r:embed="rId5">
              <a:alphaModFix/>
            </a:blip>
            <a:stretch>
              <a:fillRect/>
            </a:stretch>
          </p:blipFill>
          <p:spPr>
            <a:xfrm>
              <a:off x="5674375" y="965600"/>
              <a:ext cx="1510400" cy="848925"/>
            </a:xfrm>
            <a:prstGeom prst="rect">
              <a:avLst/>
            </a:prstGeom>
            <a:noFill/>
            <a:ln>
              <a:noFill/>
            </a:ln>
          </p:spPr>
        </p:pic>
      </p:grpSp>
      <p:sp>
        <p:nvSpPr>
          <p:cNvPr id="82" name="Google Shape;82;p15"/>
          <p:cNvSpPr/>
          <p:nvPr/>
        </p:nvSpPr>
        <p:spPr>
          <a:xfrm>
            <a:off x="252650" y="2230200"/>
            <a:ext cx="3104700" cy="114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6">
            <a:alphaModFix/>
          </a:blip>
          <a:stretch>
            <a:fillRect/>
          </a:stretch>
        </p:blipFill>
        <p:spPr>
          <a:xfrm>
            <a:off x="341175" y="2826463"/>
            <a:ext cx="2909000" cy="446625"/>
          </a:xfrm>
          <a:prstGeom prst="rect">
            <a:avLst/>
          </a:prstGeom>
          <a:noFill/>
          <a:ln>
            <a:noFill/>
          </a:ln>
        </p:spPr>
      </p:pic>
      <p:pic>
        <p:nvPicPr>
          <p:cNvPr id="84" name="Google Shape;84;p15"/>
          <p:cNvPicPr preferRelativeResize="0"/>
          <p:nvPr/>
        </p:nvPicPr>
        <p:blipFill>
          <a:blip r:embed="rId7">
            <a:alphaModFix/>
          </a:blip>
          <a:stretch>
            <a:fillRect/>
          </a:stretch>
        </p:blipFill>
        <p:spPr>
          <a:xfrm>
            <a:off x="341174" y="2403699"/>
            <a:ext cx="1801550" cy="336100"/>
          </a:xfrm>
          <a:prstGeom prst="rect">
            <a:avLst/>
          </a:prstGeom>
          <a:noFill/>
          <a:ln>
            <a:noFill/>
          </a:ln>
        </p:spPr>
      </p:pic>
      <p:pic>
        <p:nvPicPr>
          <p:cNvPr id="85" name="Google Shape;85;p15"/>
          <p:cNvPicPr preferRelativeResize="0"/>
          <p:nvPr/>
        </p:nvPicPr>
        <p:blipFill>
          <a:blip r:embed="rId8">
            <a:alphaModFix/>
          </a:blip>
          <a:stretch>
            <a:fillRect/>
          </a:stretch>
        </p:blipFill>
        <p:spPr>
          <a:xfrm>
            <a:off x="4844575" y="1883000"/>
            <a:ext cx="4030951" cy="2333550"/>
          </a:xfrm>
          <a:prstGeom prst="rect">
            <a:avLst/>
          </a:prstGeom>
          <a:noFill/>
          <a:ln>
            <a:noFill/>
          </a:ln>
        </p:spPr>
      </p:pic>
      <p:sp>
        <p:nvSpPr>
          <p:cNvPr id="86" name="Google Shape;86;p15"/>
          <p:cNvSpPr/>
          <p:nvPr/>
        </p:nvSpPr>
        <p:spPr>
          <a:xfrm>
            <a:off x="7464050" y="2407600"/>
            <a:ext cx="231300" cy="153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6316625" y="2739800"/>
            <a:ext cx="231300" cy="120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5169200" y="3094075"/>
            <a:ext cx="231300" cy="845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8398825" y="2001575"/>
            <a:ext cx="231300" cy="193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nvSpPr>
        <p:spPr>
          <a:xfrm>
            <a:off x="1959150" y="4352100"/>
            <a:ext cx="5225700" cy="496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400">
                <a:solidFill>
                  <a:srgbClr val="CC0000"/>
                </a:solidFill>
              </a:rPr>
              <a:t>V</a:t>
            </a:r>
            <a:r>
              <a:rPr b="1" lang="en" sz="2400">
                <a:solidFill>
                  <a:srgbClr val="CC0000"/>
                </a:solidFill>
              </a:rPr>
              <a:t>erifying i</a:t>
            </a:r>
            <a:r>
              <a:rPr b="1" lang="en" sz="2400">
                <a:solidFill>
                  <a:srgbClr val="CC0000"/>
                </a:solidFill>
              </a:rPr>
              <a:t>nformation at scale</a:t>
            </a:r>
            <a:endParaRPr b="1" sz="24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par>
                                <p:cTn fill="hold" nodeType="with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1000"/>
                                        <p:tgtEl>
                                          <p:spTgt spid="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a:t>
            </a:r>
            <a:endParaRPr/>
          </a:p>
        </p:txBody>
      </p:sp>
      <p:sp>
        <p:nvSpPr>
          <p:cNvPr id="437" name="Google Shape;437;p42"/>
          <p:cNvSpPr txBox="1"/>
          <p:nvPr/>
        </p:nvSpPr>
        <p:spPr>
          <a:xfrm>
            <a:off x="311700" y="1152475"/>
            <a:ext cx="3864600" cy="458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595959"/>
                </a:solidFill>
              </a:rPr>
              <a:t>Supervised fake news detection</a:t>
            </a:r>
            <a:endParaRPr sz="1800">
              <a:solidFill>
                <a:srgbClr val="595959"/>
              </a:solidFill>
            </a:endParaRPr>
          </a:p>
          <a:p>
            <a:pPr indent="-317500" lvl="0" marL="457200" rtl="0" algn="l">
              <a:lnSpc>
                <a:spcPct val="150000"/>
              </a:lnSpc>
              <a:spcBef>
                <a:spcPts val="1600"/>
              </a:spcBef>
              <a:spcAft>
                <a:spcPts val="0"/>
              </a:spcAft>
              <a:buClr>
                <a:srgbClr val="595959"/>
              </a:buClr>
              <a:buSzPts val="1400"/>
              <a:buChar char="-"/>
            </a:pPr>
            <a:r>
              <a:rPr lang="en">
                <a:solidFill>
                  <a:srgbClr val="595959"/>
                </a:solidFill>
              </a:rPr>
              <a:t>Temporality awareness with recurrent aggregator</a:t>
            </a:r>
            <a:endParaRPr>
              <a:solidFill>
                <a:srgbClr val="595959"/>
              </a:solidFill>
            </a:endParaRPr>
          </a:p>
          <a:p>
            <a:pPr indent="-317500" lvl="0" marL="457200" rtl="0" algn="l">
              <a:lnSpc>
                <a:spcPct val="150000"/>
              </a:lnSpc>
              <a:spcBef>
                <a:spcPts val="0"/>
              </a:spcBef>
              <a:spcAft>
                <a:spcPts val="0"/>
              </a:spcAft>
              <a:buClr>
                <a:srgbClr val="595959"/>
              </a:buClr>
              <a:buSzPts val="1400"/>
              <a:buChar char="-"/>
            </a:pPr>
            <a:r>
              <a:rPr lang="en">
                <a:solidFill>
                  <a:srgbClr val="595959"/>
                </a:solidFill>
              </a:rPr>
              <a:t>Attention mechanism</a:t>
            </a:r>
            <a:endParaRPr>
              <a:solidFill>
                <a:srgbClr val="595959"/>
              </a:solidFill>
            </a:endParaRPr>
          </a:p>
          <a:p>
            <a:pPr indent="-317500" lvl="1" marL="914400" rtl="0" algn="l">
              <a:lnSpc>
                <a:spcPct val="150000"/>
              </a:lnSpc>
              <a:spcBef>
                <a:spcPts val="0"/>
              </a:spcBef>
              <a:spcAft>
                <a:spcPts val="0"/>
              </a:spcAft>
              <a:buClr>
                <a:srgbClr val="595959"/>
              </a:buClr>
              <a:buSzPts val="1400"/>
              <a:buChar char="-"/>
            </a:pPr>
            <a:r>
              <a:rPr lang="en">
                <a:solidFill>
                  <a:srgbClr val="595959"/>
                </a:solidFill>
              </a:rPr>
              <a:t>Improve encoding of long engagement sequences</a:t>
            </a:r>
            <a:endParaRPr>
              <a:solidFill>
                <a:srgbClr val="595959"/>
              </a:solidFill>
            </a:endParaRPr>
          </a:p>
          <a:p>
            <a:pPr indent="-317500" lvl="1" marL="914400" rtl="0" algn="l">
              <a:lnSpc>
                <a:spcPct val="150000"/>
              </a:lnSpc>
              <a:spcBef>
                <a:spcPts val="0"/>
              </a:spcBef>
              <a:spcAft>
                <a:spcPts val="0"/>
              </a:spcAft>
              <a:buClr>
                <a:srgbClr val="595959"/>
              </a:buClr>
              <a:buSzPts val="1400"/>
              <a:buChar char="-"/>
            </a:pPr>
            <a:r>
              <a:rPr lang="en">
                <a:solidFill>
                  <a:srgbClr val="595959"/>
                </a:solidFill>
              </a:rPr>
              <a:t>Improve explainability</a:t>
            </a:r>
            <a:endParaRPr>
              <a:solidFill>
                <a:srgbClr val="595959"/>
              </a:solidFill>
            </a:endParaRPr>
          </a:p>
        </p:txBody>
      </p:sp>
      <p:pic>
        <p:nvPicPr>
          <p:cNvPr id="438" name="Google Shape;438;p42"/>
          <p:cNvPicPr preferRelativeResize="0"/>
          <p:nvPr/>
        </p:nvPicPr>
        <p:blipFill>
          <a:blip r:embed="rId3">
            <a:alphaModFix/>
          </a:blip>
          <a:stretch>
            <a:fillRect/>
          </a:stretch>
        </p:blipFill>
        <p:spPr>
          <a:xfrm>
            <a:off x="3991275" y="1096875"/>
            <a:ext cx="5082051" cy="2949751"/>
          </a:xfrm>
          <a:prstGeom prst="rect">
            <a:avLst/>
          </a:prstGeom>
          <a:noFill/>
          <a:ln>
            <a:noFill/>
          </a:ln>
        </p:spPr>
      </p:pic>
      <p:cxnSp>
        <p:nvCxnSpPr>
          <p:cNvPr id="439" name="Google Shape;439;p42"/>
          <p:cNvCxnSpPr/>
          <p:nvPr/>
        </p:nvCxnSpPr>
        <p:spPr>
          <a:xfrm flipH="1" rot="10800000">
            <a:off x="7193650" y="3031525"/>
            <a:ext cx="254400" cy="968100"/>
          </a:xfrm>
          <a:prstGeom prst="straightConnector1">
            <a:avLst/>
          </a:prstGeom>
          <a:noFill/>
          <a:ln cap="flat" cmpd="sng" w="38100">
            <a:solidFill>
              <a:srgbClr val="38761D"/>
            </a:solidFill>
            <a:prstDash val="solid"/>
            <a:round/>
            <a:headEnd len="med" w="med" type="none"/>
            <a:tailEnd len="med" w="med" type="none"/>
          </a:ln>
        </p:spPr>
      </p:cxnSp>
      <p:cxnSp>
        <p:nvCxnSpPr>
          <p:cNvPr id="440" name="Google Shape;440;p42"/>
          <p:cNvCxnSpPr/>
          <p:nvPr/>
        </p:nvCxnSpPr>
        <p:spPr>
          <a:xfrm>
            <a:off x="5490650" y="2819525"/>
            <a:ext cx="1045800" cy="756000"/>
          </a:xfrm>
          <a:prstGeom prst="straightConnector1">
            <a:avLst/>
          </a:prstGeom>
          <a:noFill/>
          <a:ln cap="flat" cmpd="sng" w="38100">
            <a:solidFill>
              <a:srgbClr val="CC0000"/>
            </a:solidFill>
            <a:prstDash val="solid"/>
            <a:round/>
            <a:headEnd len="med" w="med" type="none"/>
            <a:tailEnd len="med" w="med" type="none"/>
          </a:ln>
        </p:spPr>
      </p:cxnSp>
      <p:sp>
        <p:nvSpPr>
          <p:cNvPr id="441" name="Google Shape;441;p42"/>
          <p:cNvSpPr/>
          <p:nvPr/>
        </p:nvSpPr>
        <p:spPr>
          <a:xfrm>
            <a:off x="5900500" y="1879675"/>
            <a:ext cx="353400" cy="537000"/>
          </a:xfrm>
          <a:prstGeom prst="roundRect">
            <a:avLst>
              <a:gd fmla="val 16667" name="adj"/>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2"/>
          <p:cNvSpPr/>
          <p:nvPr/>
        </p:nvSpPr>
        <p:spPr>
          <a:xfrm>
            <a:off x="8243500" y="1879675"/>
            <a:ext cx="353400" cy="537000"/>
          </a:xfrm>
          <a:prstGeom prst="roundRect">
            <a:avLst>
              <a:gd fmla="val 16667" name="adj"/>
            </a:avLst>
          </a:prstGeom>
          <a:no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000"/>
                                        <p:tgtEl>
                                          <p:spTgt spid="4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46" name="Shape 446"/>
        <p:cNvGrpSpPr/>
        <p:nvPr/>
      </p:nvGrpSpPr>
      <p:grpSpPr>
        <a:xfrm>
          <a:off x="0" y="0"/>
          <a:ext cx="0" cy="0"/>
          <a:chOff x="0" y="0"/>
          <a:chExt cx="0" cy="0"/>
        </a:xfrm>
      </p:grpSpPr>
      <p:sp>
        <p:nvSpPr>
          <p:cNvPr id="447" name="Google Shape;44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448" name="Google Shape;44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Introduction</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Background</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Automatic fake news detection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Methodology</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Social context Graph</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Factual News Graph - FANG</a:t>
            </a:r>
            <a:endParaRPr>
              <a:solidFill>
                <a:schemeClr val="lt2"/>
              </a:solidFill>
            </a:endParaRPr>
          </a:p>
          <a:p>
            <a:pPr indent="-342900" lvl="0" marL="457200" rtl="0" algn="l">
              <a:lnSpc>
                <a:spcPct val="150000"/>
              </a:lnSpc>
              <a:spcBef>
                <a:spcPts val="0"/>
              </a:spcBef>
              <a:spcAft>
                <a:spcPts val="0"/>
              </a:spcAft>
              <a:buSzPts val="1800"/>
              <a:buAutoNum type="arabicPeriod"/>
            </a:pPr>
            <a:r>
              <a:rPr lang="en"/>
              <a:t>Results &amp; Discussions</a:t>
            </a:r>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Demonstration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Conclusion &amp; Future work</a:t>
            </a:r>
            <a:endParaRPr>
              <a:solidFill>
                <a:schemeClr val="lt2"/>
              </a:solidFill>
            </a:endParaRPr>
          </a:p>
        </p:txBody>
      </p:sp>
      <p:sp>
        <p:nvSpPr>
          <p:cNvPr id="449" name="Google Shape;44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0"/>
              </a:spcBef>
              <a:spcAft>
                <a:spcPts val="0"/>
              </a:spcAft>
              <a:buNone/>
            </a:pPr>
            <a:r>
              <a:t/>
            </a:r>
            <a:endParaRPr/>
          </a:p>
        </p:txBody>
      </p:sp>
      <p:sp>
        <p:nvSpPr>
          <p:cNvPr id="455" name="Google Shape;455;p44"/>
          <p:cNvSpPr txBox="1"/>
          <p:nvPr>
            <p:ph idx="1" type="body"/>
          </p:nvPr>
        </p:nvSpPr>
        <p:spPr>
          <a:xfrm>
            <a:off x="311700" y="1152475"/>
            <a:ext cx="3751500" cy="4728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Major nodes are users</a:t>
            </a:r>
            <a:endParaRPr sz="1400"/>
          </a:p>
        </p:txBody>
      </p:sp>
      <p:pic>
        <p:nvPicPr>
          <p:cNvPr id="456" name="Google Shape;456;p44"/>
          <p:cNvPicPr preferRelativeResize="0"/>
          <p:nvPr/>
        </p:nvPicPr>
        <p:blipFill>
          <a:blip r:embed="rId3">
            <a:alphaModFix/>
          </a:blip>
          <a:stretch>
            <a:fillRect/>
          </a:stretch>
        </p:blipFill>
        <p:spPr>
          <a:xfrm>
            <a:off x="4971700" y="298712"/>
            <a:ext cx="3099911" cy="4546075"/>
          </a:xfrm>
          <a:prstGeom prst="rect">
            <a:avLst/>
          </a:prstGeom>
          <a:noFill/>
          <a:ln>
            <a:noFill/>
          </a:ln>
        </p:spPr>
      </p:pic>
      <p:sp>
        <p:nvSpPr>
          <p:cNvPr id="457" name="Google Shape;457;p44"/>
          <p:cNvSpPr txBox="1"/>
          <p:nvPr>
            <p:ph idx="1" type="body"/>
          </p:nvPr>
        </p:nvSpPr>
        <p:spPr>
          <a:xfrm>
            <a:off x="311700" y="1569125"/>
            <a:ext cx="3751500" cy="8757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Avg. degree for sources and news nodes are fewer than users</a:t>
            </a:r>
            <a:endParaRPr sz="1400"/>
          </a:p>
        </p:txBody>
      </p:sp>
      <p:sp>
        <p:nvSpPr>
          <p:cNvPr id="458" name="Google Shape;458;p44"/>
          <p:cNvSpPr txBox="1"/>
          <p:nvPr>
            <p:ph idx="1" type="body"/>
          </p:nvPr>
        </p:nvSpPr>
        <p:spPr>
          <a:xfrm>
            <a:off x="311700" y="2501600"/>
            <a:ext cx="3751500" cy="9180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Avg. length of engagements is long enough for recurrent aggregator</a:t>
            </a:r>
            <a:endParaRPr sz="1400"/>
          </a:p>
        </p:txBody>
      </p:sp>
      <p:sp>
        <p:nvSpPr>
          <p:cNvPr id="459" name="Google Shape;459;p44"/>
          <p:cNvSpPr/>
          <p:nvPr/>
        </p:nvSpPr>
        <p:spPr>
          <a:xfrm>
            <a:off x="4971700" y="1569125"/>
            <a:ext cx="3027600" cy="3783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4971700" y="2854825"/>
            <a:ext cx="3027600" cy="3174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4971700" y="2038738"/>
            <a:ext cx="3027600" cy="6642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4971700" y="4399325"/>
            <a:ext cx="3027600" cy="3174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4971700" y="445032"/>
            <a:ext cx="3027600" cy="10329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63"/>
                                        </p:tgtEl>
                                      </p:cBhvr>
                                    </p:animEffect>
                                    <p:set>
                                      <p:cBhvr>
                                        <p:cTn dur="1" fill="hold">
                                          <p:stCondLst>
                                            <p:cond delay="1000"/>
                                          </p:stCondLst>
                                        </p:cTn>
                                        <p:tgtEl>
                                          <p:spTgt spid="46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9"/>
                                        </p:tgtEl>
                                      </p:cBhvr>
                                    </p:animEffect>
                                    <p:set>
                                      <p:cBhvr>
                                        <p:cTn dur="1" fill="hold">
                                          <p:stCondLst>
                                            <p:cond delay="1000"/>
                                          </p:stCondLst>
                                        </p:cTn>
                                        <p:tgtEl>
                                          <p:spTgt spid="4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61"/>
                                        </p:tgtEl>
                                      </p:cBhvr>
                                    </p:animEffect>
                                    <p:set>
                                      <p:cBhvr>
                                        <p:cTn dur="1" fill="hold">
                                          <p:stCondLst>
                                            <p:cond delay="1000"/>
                                          </p:stCondLst>
                                        </p:cTn>
                                        <p:tgtEl>
                                          <p:spTgt spid="46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60"/>
                                        </p:tgtEl>
                                      </p:cBhvr>
                                    </p:animEffect>
                                    <p:set>
                                      <p:cBhvr>
                                        <p:cTn dur="1" fill="hold">
                                          <p:stCondLst>
                                            <p:cond delay="1000"/>
                                          </p:stCondLst>
                                        </p:cTn>
                                        <p:tgtEl>
                                          <p:spTgt spid="4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 (RQs)</a:t>
            </a:r>
            <a:endParaRPr/>
          </a:p>
        </p:txBody>
      </p:sp>
      <p:sp>
        <p:nvSpPr>
          <p:cNvPr id="469" name="Google Shape;469;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RQ1: Does </a:t>
            </a:r>
            <a:r>
              <a:rPr lang="en">
                <a:solidFill>
                  <a:srgbClr val="6AA84F"/>
                </a:solidFill>
              </a:rPr>
              <a:t>FANG </a:t>
            </a:r>
            <a:r>
              <a:rPr lang="en"/>
              <a:t>work better than </a:t>
            </a:r>
            <a:r>
              <a:rPr lang="en">
                <a:solidFill>
                  <a:srgbClr val="E06666"/>
                </a:solidFill>
              </a:rPr>
              <a:t>content-only</a:t>
            </a:r>
            <a:r>
              <a:rPr lang="en"/>
              <a:t> models, </a:t>
            </a:r>
            <a:r>
              <a:rPr lang="en">
                <a:solidFill>
                  <a:srgbClr val="E06666"/>
                </a:solidFill>
              </a:rPr>
              <a:t>contextual Euclidean</a:t>
            </a:r>
            <a:r>
              <a:rPr lang="en">
                <a:solidFill>
                  <a:srgbClr val="6AA84F"/>
                </a:solidFill>
              </a:rPr>
              <a:t> </a:t>
            </a:r>
            <a:r>
              <a:rPr lang="en"/>
              <a:t>models and </a:t>
            </a:r>
            <a:r>
              <a:rPr lang="en">
                <a:solidFill>
                  <a:srgbClr val="E06666"/>
                </a:solidFill>
              </a:rPr>
              <a:t>contextual graph</a:t>
            </a:r>
            <a:r>
              <a:rPr lang="en"/>
              <a:t> models?</a:t>
            </a:r>
            <a:endParaRPr/>
          </a:p>
          <a:p>
            <a:pPr indent="0" lvl="0" marL="0" rtl="0" algn="l">
              <a:lnSpc>
                <a:spcPct val="150000"/>
              </a:lnSpc>
              <a:spcBef>
                <a:spcPts val="1600"/>
              </a:spcBef>
              <a:spcAft>
                <a:spcPts val="0"/>
              </a:spcAft>
              <a:buNone/>
            </a:pPr>
            <a:r>
              <a:rPr lang="en">
                <a:solidFill>
                  <a:schemeClr val="lt2"/>
                </a:solidFill>
              </a:rPr>
              <a:t>RQ2: Does FANG work well with limited training data?</a:t>
            </a:r>
            <a:endParaRPr>
              <a:solidFill>
                <a:schemeClr val="lt2"/>
              </a:solidFill>
            </a:endParaRPr>
          </a:p>
          <a:p>
            <a:pPr indent="0" lvl="0" marL="0" rtl="0" algn="l">
              <a:lnSpc>
                <a:spcPct val="150000"/>
              </a:lnSpc>
              <a:spcBef>
                <a:spcPts val="1600"/>
              </a:spcBef>
              <a:spcAft>
                <a:spcPts val="0"/>
              </a:spcAft>
              <a:buNone/>
            </a:pPr>
            <a:r>
              <a:rPr lang="en">
                <a:solidFill>
                  <a:schemeClr val="lt2"/>
                </a:solidFill>
              </a:rPr>
              <a:t>RQ3: What is the rationale behind temporality awareness of our model?</a:t>
            </a:r>
            <a:endParaRPr>
              <a:solidFill>
                <a:schemeClr val="lt2"/>
              </a:solidFill>
            </a:endParaRPr>
          </a:p>
          <a:p>
            <a:pPr indent="0" lvl="0" marL="0" rtl="0" algn="l">
              <a:lnSpc>
                <a:spcPct val="150000"/>
              </a:lnSpc>
              <a:spcBef>
                <a:spcPts val="1600"/>
              </a:spcBef>
              <a:spcAft>
                <a:spcPts val="1600"/>
              </a:spcAft>
              <a:buNone/>
            </a:pPr>
            <a:r>
              <a:rPr lang="en">
                <a:solidFill>
                  <a:schemeClr val="lt2"/>
                </a:solidFill>
              </a:rPr>
              <a:t>RQ4: How effective is FANG's representation learning?</a:t>
            </a:r>
            <a:endParaRPr>
              <a:solidFill>
                <a:schemeClr val="lt2"/>
              </a:solidFill>
            </a:endParaRPr>
          </a:p>
        </p:txBody>
      </p:sp>
      <p:sp>
        <p:nvSpPr>
          <p:cNvPr id="470" name="Google Shape;47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Euclidean</a:t>
            </a:r>
            <a:r>
              <a:rPr lang="en"/>
              <a:t> baselines</a:t>
            </a:r>
            <a:endParaRPr/>
          </a:p>
        </p:txBody>
      </p:sp>
      <p:sp>
        <p:nvSpPr>
          <p:cNvPr id="476" name="Google Shape;476;p46"/>
          <p:cNvSpPr txBox="1"/>
          <p:nvPr>
            <p:ph idx="1" type="body"/>
          </p:nvPr>
        </p:nvSpPr>
        <p:spPr>
          <a:xfrm>
            <a:off x="311700" y="1152475"/>
            <a:ext cx="4529700" cy="1722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CSI (Ruchansky, 2017)</a:t>
            </a:r>
            <a:endParaRPr/>
          </a:p>
          <a:p>
            <a:pPr indent="-317500" lvl="0" marL="457200" rtl="0" algn="l">
              <a:lnSpc>
                <a:spcPct val="150000"/>
              </a:lnSpc>
              <a:spcBef>
                <a:spcPts val="1600"/>
              </a:spcBef>
              <a:spcAft>
                <a:spcPts val="0"/>
              </a:spcAft>
              <a:buSzPts val="1400"/>
              <a:buChar char="-"/>
            </a:pPr>
            <a:r>
              <a:rPr lang="en" sz="1400"/>
              <a:t>A</a:t>
            </a:r>
            <a:r>
              <a:rPr lang="en" sz="1400"/>
              <a:t>ggregate social engagements using LSTM</a:t>
            </a:r>
            <a:endParaRPr sz="1400"/>
          </a:p>
          <a:p>
            <a:pPr indent="-317500" lvl="0" marL="457200" rtl="0" algn="l">
              <a:lnSpc>
                <a:spcPct val="150000"/>
              </a:lnSpc>
              <a:spcBef>
                <a:spcPts val="0"/>
              </a:spcBef>
              <a:spcAft>
                <a:spcPts val="0"/>
              </a:spcAft>
              <a:buSzPts val="1400"/>
              <a:buChar char="-"/>
            </a:pPr>
            <a:r>
              <a:rPr lang="en" sz="1400"/>
              <a:t>Model social context </a:t>
            </a:r>
            <a:r>
              <a:rPr b="1" lang="en" sz="1400"/>
              <a:t>not as a graph but as a Euclidean object</a:t>
            </a:r>
            <a:endParaRPr b="1" sz="1400"/>
          </a:p>
          <a:p>
            <a:pPr indent="-317500" lvl="0" marL="457200" rtl="0" algn="l">
              <a:lnSpc>
                <a:spcPct val="150000"/>
              </a:lnSpc>
              <a:spcBef>
                <a:spcPts val="0"/>
              </a:spcBef>
              <a:spcAft>
                <a:spcPts val="0"/>
              </a:spcAft>
              <a:buSzPts val="1400"/>
              <a:buChar char="-"/>
            </a:pPr>
            <a:r>
              <a:rPr lang="en" sz="1400"/>
              <a:t>Concatenate source and user attributes</a:t>
            </a:r>
            <a:endParaRPr/>
          </a:p>
        </p:txBody>
      </p:sp>
      <p:sp>
        <p:nvSpPr>
          <p:cNvPr id="477" name="Google Shape;47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8" name="Google Shape;478;p46"/>
          <p:cNvPicPr preferRelativeResize="0"/>
          <p:nvPr/>
        </p:nvPicPr>
        <p:blipFill>
          <a:blip r:embed="rId3">
            <a:alphaModFix/>
          </a:blip>
          <a:stretch>
            <a:fillRect/>
          </a:stretch>
        </p:blipFill>
        <p:spPr>
          <a:xfrm>
            <a:off x="4898125" y="1238088"/>
            <a:ext cx="3997800" cy="26673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0" st="0"/>
                                            </p:txEl>
                                          </p:spTgt>
                                        </p:tgtEl>
                                        <p:attrNameLst>
                                          <p:attrName>style.visibility</p:attrName>
                                        </p:attrNameLst>
                                      </p:cBhvr>
                                      <p:to>
                                        <p:strVal val="visible"/>
                                      </p:to>
                                    </p:set>
                                    <p:animEffect filter="fade" transition="in">
                                      <p:cBhvr>
                                        <p:cTn dur="1000"/>
                                        <p:tgtEl>
                                          <p:spTgt spid="4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1" st="1"/>
                                            </p:txEl>
                                          </p:spTgt>
                                        </p:tgtEl>
                                        <p:attrNameLst>
                                          <p:attrName>style.visibility</p:attrName>
                                        </p:attrNameLst>
                                      </p:cBhvr>
                                      <p:to>
                                        <p:strVal val="visible"/>
                                      </p:to>
                                    </p:set>
                                    <p:animEffect filter="fade" transition="in">
                                      <p:cBhvr>
                                        <p:cTn dur="1000"/>
                                        <p:tgtEl>
                                          <p:spTgt spid="4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2" st="2"/>
                                            </p:txEl>
                                          </p:spTgt>
                                        </p:tgtEl>
                                        <p:attrNameLst>
                                          <p:attrName>style.visibility</p:attrName>
                                        </p:attrNameLst>
                                      </p:cBhvr>
                                      <p:to>
                                        <p:strVal val="visible"/>
                                      </p:to>
                                    </p:set>
                                    <p:animEffect filter="fade" transition="in">
                                      <p:cBhvr>
                                        <p:cTn dur="1000"/>
                                        <p:tgtEl>
                                          <p:spTgt spid="4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xEl>
                                              <p:pRg end="3" st="3"/>
                                            </p:txEl>
                                          </p:spTgt>
                                        </p:tgtEl>
                                        <p:attrNameLst>
                                          <p:attrName>style.visibility</p:attrName>
                                        </p:attrNameLst>
                                      </p:cBhvr>
                                      <p:to>
                                        <p:strVal val="visible"/>
                                      </p:to>
                                    </p:set>
                                    <p:animEffect filter="fade" transition="in">
                                      <p:cBhvr>
                                        <p:cTn dur="1000"/>
                                        <p:tgtEl>
                                          <p:spTgt spid="4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311700" y="445025"/>
            <a:ext cx="8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 vs Content- and Graph-based Baselines (RQ1)</a:t>
            </a:r>
            <a:endParaRPr/>
          </a:p>
        </p:txBody>
      </p:sp>
      <p:pic>
        <p:nvPicPr>
          <p:cNvPr id="484" name="Google Shape;484;p47"/>
          <p:cNvPicPr preferRelativeResize="0"/>
          <p:nvPr/>
        </p:nvPicPr>
        <p:blipFill>
          <a:blip r:embed="rId4">
            <a:alphaModFix/>
          </a:blip>
          <a:stretch>
            <a:fillRect/>
          </a:stretch>
        </p:blipFill>
        <p:spPr>
          <a:xfrm>
            <a:off x="1376425" y="1156000"/>
            <a:ext cx="6391149" cy="2731525"/>
          </a:xfrm>
          <a:prstGeom prst="rect">
            <a:avLst/>
          </a:prstGeom>
          <a:noFill/>
          <a:ln>
            <a:noFill/>
          </a:ln>
        </p:spPr>
      </p:pic>
      <p:sp>
        <p:nvSpPr>
          <p:cNvPr id="485" name="Google Shape;485;p47"/>
          <p:cNvSpPr/>
          <p:nvPr/>
        </p:nvSpPr>
        <p:spPr>
          <a:xfrm>
            <a:off x="1406225" y="1682400"/>
            <a:ext cx="6261000" cy="30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7"/>
          <p:cNvSpPr/>
          <p:nvPr/>
        </p:nvSpPr>
        <p:spPr>
          <a:xfrm>
            <a:off x="1406225" y="2067525"/>
            <a:ext cx="6261000" cy="1820100"/>
          </a:xfrm>
          <a:prstGeom prst="roundRect">
            <a:avLst>
              <a:gd fmla="val 3646"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7"/>
          <p:cNvSpPr txBox="1"/>
          <p:nvPr/>
        </p:nvSpPr>
        <p:spPr>
          <a:xfrm>
            <a:off x="1376400" y="4130450"/>
            <a:ext cx="6391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Improvement from context: 7.44% (i-CSI) to 27.35% (FANG)</a:t>
            </a:r>
            <a:endParaRPr sz="1800"/>
          </a:p>
        </p:txBody>
      </p:sp>
      <p:sp>
        <p:nvSpPr>
          <p:cNvPr id="488" name="Google Shape;488;p47"/>
          <p:cNvSpPr/>
          <p:nvPr/>
        </p:nvSpPr>
        <p:spPr>
          <a:xfrm>
            <a:off x="3045650" y="1156000"/>
            <a:ext cx="1187100" cy="2808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8"/>
          <p:cNvSpPr txBox="1"/>
          <p:nvPr>
            <p:ph type="title"/>
          </p:nvPr>
        </p:nvSpPr>
        <p:spPr>
          <a:xfrm>
            <a:off x="311700" y="445025"/>
            <a:ext cx="8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 vs Content- and Graph-based Baselines (RQ1)</a:t>
            </a:r>
            <a:endParaRPr/>
          </a:p>
        </p:txBody>
      </p:sp>
      <p:pic>
        <p:nvPicPr>
          <p:cNvPr id="494" name="Google Shape;494;p48"/>
          <p:cNvPicPr preferRelativeResize="0"/>
          <p:nvPr/>
        </p:nvPicPr>
        <p:blipFill>
          <a:blip r:embed="rId3">
            <a:alphaModFix/>
          </a:blip>
          <a:stretch>
            <a:fillRect/>
          </a:stretch>
        </p:blipFill>
        <p:spPr>
          <a:xfrm>
            <a:off x="1376425" y="1156000"/>
            <a:ext cx="6391149" cy="2731525"/>
          </a:xfrm>
          <a:prstGeom prst="rect">
            <a:avLst/>
          </a:prstGeom>
          <a:noFill/>
          <a:ln>
            <a:noFill/>
          </a:ln>
        </p:spPr>
      </p:pic>
      <p:sp>
        <p:nvSpPr>
          <p:cNvPr id="495" name="Google Shape;495;p48"/>
          <p:cNvSpPr/>
          <p:nvPr/>
        </p:nvSpPr>
        <p:spPr>
          <a:xfrm>
            <a:off x="1376425" y="2042800"/>
            <a:ext cx="6261000" cy="30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8"/>
          <p:cNvSpPr/>
          <p:nvPr/>
        </p:nvSpPr>
        <p:spPr>
          <a:xfrm>
            <a:off x="1376425" y="2784200"/>
            <a:ext cx="6261000" cy="628800"/>
          </a:xfrm>
          <a:prstGeom prst="roundRect">
            <a:avLst>
              <a:gd fmla="val 5617"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8"/>
          <p:cNvSpPr txBox="1"/>
          <p:nvPr/>
        </p:nvSpPr>
        <p:spPr>
          <a:xfrm>
            <a:off x="549600" y="4095125"/>
            <a:ext cx="8044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Improvement from </a:t>
            </a:r>
            <a:r>
              <a:rPr lang="en" sz="1800">
                <a:solidFill>
                  <a:schemeClr val="dk1"/>
                </a:solidFill>
              </a:rPr>
              <a:t>multi-relational graph</a:t>
            </a:r>
            <a:r>
              <a:rPr lang="en" sz="1800"/>
              <a:t>: 5.61% (GCN) to 13.6% (i-FANG)</a:t>
            </a:r>
            <a:endParaRPr sz="1800"/>
          </a:p>
        </p:txBody>
      </p:sp>
      <p:sp>
        <p:nvSpPr>
          <p:cNvPr id="498" name="Google Shape;498;p48"/>
          <p:cNvSpPr/>
          <p:nvPr/>
        </p:nvSpPr>
        <p:spPr>
          <a:xfrm>
            <a:off x="5759175" y="1117625"/>
            <a:ext cx="1038600" cy="2808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49"/>
          <p:cNvSpPr txBox="1"/>
          <p:nvPr>
            <p:ph type="title"/>
          </p:nvPr>
        </p:nvSpPr>
        <p:spPr>
          <a:xfrm>
            <a:off x="311700" y="445025"/>
            <a:ext cx="8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 vs Content- and Graph-based Baselines (RQ1)</a:t>
            </a:r>
            <a:endParaRPr/>
          </a:p>
        </p:txBody>
      </p:sp>
      <p:pic>
        <p:nvPicPr>
          <p:cNvPr id="504" name="Google Shape;504;p49"/>
          <p:cNvPicPr preferRelativeResize="0"/>
          <p:nvPr/>
        </p:nvPicPr>
        <p:blipFill>
          <a:blip r:embed="rId3">
            <a:alphaModFix/>
          </a:blip>
          <a:stretch>
            <a:fillRect/>
          </a:stretch>
        </p:blipFill>
        <p:spPr>
          <a:xfrm>
            <a:off x="1376425" y="1156000"/>
            <a:ext cx="6391149" cy="2731525"/>
          </a:xfrm>
          <a:prstGeom prst="rect">
            <a:avLst/>
          </a:prstGeom>
          <a:noFill/>
          <a:ln>
            <a:noFill/>
          </a:ln>
        </p:spPr>
      </p:pic>
      <p:sp>
        <p:nvSpPr>
          <p:cNvPr id="505" name="Google Shape;505;p49"/>
          <p:cNvSpPr/>
          <p:nvPr/>
        </p:nvSpPr>
        <p:spPr>
          <a:xfrm>
            <a:off x="1376425" y="2736575"/>
            <a:ext cx="6261000" cy="30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1376425" y="3110600"/>
            <a:ext cx="6261000" cy="302400"/>
          </a:xfrm>
          <a:prstGeom prst="roundRect">
            <a:avLst>
              <a:gd fmla="val 16667"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txBox="1"/>
          <p:nvPr/>
        </p:nvSpPr>
        <p:spPr>
          <a:xfrm>
            <a:off x="549600" y="4095125"/>
            <a:ext cx="8044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Improvement from </a:t>
            </a:r>
            <a:r>
              <a:rPr lang="en" sz="1800">
                <a:solidFill>
                  <a:schemeClr val="dk1"/>
                </a:solidFill>
              </a:rPr>
              <a:t>FANG itself from GCN: 7.99%</a:t>
            </a:r>
            <a:endParaRPr sz="1800"/>
          </a:p>
        </p:txBody>
      </p:sp>
      <p:sp>
        <p:nvSpPr>
          <p:cNvPr id="508" name="Google Shape;508;p49"/>
          <p:cNvSpPr/>
          <p:nvPr/>
        </p:nvSpPr>
        <p:spPr>
          <a:xfrm>
            <a:off x="5759175" y="1117625"/>
            <a:ext cx="1038600" cy="2808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0"/>
          <p:cNvSpPr txBox="1"/>
          <p:nvPr>
            <p:ph type="title"/>
          </p:nvPr>
        </p:nvSpPr>
        <p:spPr>
          <a:xfrm>
            <a:off x="311700" y="445025"/>
            <a:ext cx="8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 vs Content- and Graph-based Baselines (RQ1)</a:t>
            </a:r>
            <a:endParaRPr/>
          </a:p>
        </p:txBody>
      </p:sp>
      <p:pic>
        <p:nvPicPr>
          <p:cNvPr id="514" name="Google Shape;514;p50"/>
          <p:cNvPicPr preferRelativeResize="0"/>
          <p:nvPr/>
        </p:nvPicPr>
        <p:blipFill>
          <a:blip r:embed="rId3">
            <a:alphaModFix/>
          </a:blip>
          <a:stretch>
            <a:fillRect/>
          </a:stretch>
        </p:blipFill>
        <p:spPr>
          <a:xfrm>
            <a:off x="1376425" y="1156000"/>
            <a:ext cx="6391149" cy="2731525"/>
          </a:xfrm>
          <a:prstGeom prst="rect">
            <a:avLst/>
          </a:prstGeom>
          <a:noFill/>
          <a:ln>
            <a:noFill/>
          </a:ln>
        </p:spPr>
      </p:pic>
      <p:sp>
        <p:nvSpPr>
          <p:cNvPr id="515" name="Google Shape;515;p50"/>
          <p:cNvSpPr/>
          <p:nvPr/>
        </p:nvSpPr>
        <p:spPr>
          <a:xfrm>
            <a:off x="1376425" y="2042800"/>
            <a:ext cx="6261000" cy="30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0"/>
          <p:cNvSpPr/>
          <p:nvPr/>
        </p:nvSpPr>
        <p:spPr>
          <a:xfrm>
            <a:off x="1376425" y="2382099"/>
            <a:ext cx="6261000" cy="302400"/>
          </a:xfrm>
          <a:prstGeom prst="roundRect">
            <a:avLst>
              <a:gd fmla="val 16667"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0"/>
          <p:cNvSpPr txBox="1"/>
          <p:nvPr/>
        </p:nvSpPr>
        <p:spPr>
          <a:xfrm>
            <a:off x="549600" y="4095125"/>
            <a:ext cx="8044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t>Improvement from </a:t>
            </a:r>
            <a:r>
              <a:rPr lang="en" sz="1800">
                <a:solidFill>
                  <a:schemeClr val="dk1"/>
                </a:solidFill>
              </a:rPr>
              <a:t>temporality</a:t>
            </a:r>
            <a:r>
              <a:rPr lang="en" sz="1800"/>
              <a:t>: 5.26% (CSI) to 6.3% (FANG)</a:t>
            </a:r>
            <a:endParaRPr sz="1800"/>
          </a:p>
        </p:txBody>
      </p:sp>
      <p:sp>
        <p:nvSpPr>
          <p:cNvPr id="518" name="Google Shape;518;p50"/>
          <p:cNvSpPr/>
          <p:nvPr/>
        </p:nvSpPr>
        <p:spPr>
          <a:xfrm>
            <a:off x="1376425" y="3120900"/>
            <a:ext cx="6261000" cy="30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0"/>
          <p:cNvSpPr/>
          <p:nvPr/>
        </p:nvSpPr>
        <p:spPr>
          <a:xfrm>
            <a:off x="1376425" y="3460199"/>
            <a:ext cx="6261000" cy="302400"/>
          </a:xfrm>
          <a:prstGeom prst="roundRect">
            <a:avLst>
              <a:gd fmla="val 16667" name="adj"/>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0"/>
          <p:cNvSpPr/>
          <p:nvPr/>
        </p:nvSpPr>
        <p:spPr>
          <a:xfrm>
            <a:off x="4211600" y="1152275"/>
            <a:ext cx="1526400" cy="2808300"/>
          </a:xfrm>
          <a:prstGeom prst="roundRect">
            <a:avLst>
              <a:gd fmla="val 16667" name="adj"/>
            </a:avLst>
          </a:prstGeom>
          <a:noFill/>
          <a:ln cap="flat" cmpd="sng" w="19050">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 (RQs)</a:t>
            </a:r>
            <a:endParaRPr/>
          </a:p>
        </p:txBody>
      </p:sp>
      <p:sp>
        <p:nvSpPr>
          <p:cNvPr id="526" name="Google Shape;526;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2"/>
                </a:solidFill>
              </a:rPr>
              <a:t>RQ1: Does FANG work better than content-only models, contextual Euclidean models and contextual graph models?</a:t>
            </a:r>
            <a:endParaRPr>
              <a:solidFill>
                <a:schemeClr val="lt2"/>
              </a:solidFill>
            </a:endParaRPr>
          </a:p>
          <a:p>
            <a:pPr indent="0" lvl="0" marL="0" rtl="0" algn="l">
              <a:lnSpc>
                <a:spcPct val="150000"/>
              </a:lnSpc>
              <a:spcBef>
                <a:spcPts val="1600"/>
              </a:spcBef>
              <a:spcAft>
                <a:spcPts val="0"/>
              </a:spcAft>
              <a:buNone/>
            </a:pPr>
            <a:r>
              <a:rPr lang="en"/>
              <a:t>RQ2: Does </a:t>
            </a:r>
            <a:r>
              <a:rPr lang="en">
                <a:solidFill>
                  <a:srgbClr val="6AA84F"/>
                </a:solidFill>
              </a:rPr>
              <a:t>FANG </a:t>
            </a:r>
            <a:r>
              <a:rPr lang="en"/>
              <a:t>work well with </a:t>
            </a:r>
            <a:r>
              <a:rPr lang="en">
                <a:solidFill>
                  <a:srgbClr val="E06666"/>
                </a:solidFill>
              </a:rPr>
              <a:t>limited training data</a:t>
            </a:r>
            <a:r>
              <a:rPr lang="en"/>
              <a:t>?</a:t>
            </a:r>
            <a:endParaRPr/>
          </a:p>
          <a:p>
            <a:pPr indent="0" lvl="0" marL="0" rtl="0" algn="l">
              <a:lnSpc>
                <a:spcPct val="150000"/>
              </a:lnSpc>
              <a:spcBef>
                <a:spcPts val="1600"/>
              </a:spcBef>
              <a:spcAft>
                <a:spcPts val="0"/>
              </a:spcAft>
              <a:buNone/>
            </a:pPr>
            <a:r>
              <a:rPr lang="en">
                <a:solidFill>
                  <a:schemeClr val="lt2"/>
                </a:solidFill>
              </a:rPr>
              <a:t>RQ3: What is the rationale behind temporality awareness of our model?</a:t>
            </a:r>
            <a:endParaRPr>
              <a:solidFill>
                <a:schemeClr val="lt2"/>
              </a:solidFill>
            </a:endParaRPr>
          </a:p>
          <a:p>
            <a:pPr indent="0" lvl="0" marL="0" rtl="0" algn="l">
              <a:lnSpc>
                <a:spcPct val="150000"/>
              </a:lnSpc>
              <a:spcBef>
                <a:spcPts val="1600"/>
              </a:spcBef>
              <a:spcAft>
                <a:spcPts val="1600"/>
              </a:spcAft>
              <a:buNone/>
            </a:pPr>
            <a:r>
              <a:rPr lang="en">
                <a:solidFill>
                  <a:schemeClr val="lt2"/>
                </a:solidFill>
              </a:rPr>
              <a:t>RQ4: How effective is FANG's representation learning?</a:t>
            </a:r>
            <a:endParaRPr>
              <a:solidFill>
                <a:schemeClr val="lt2"/>
              </a:solidFill>
            </a:endParaRPr>
          </a:p>
        </p:txBody>
      </p:sp>
      <p:sp>
        <p:nvSpPr>
          <p:cNvPr id="527" name="Google Shape;527;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96" name="Google Shape;9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Introduction</a:t>
            </a:r>
            <a:endParaRPr/>
          </a:p>
          <a:p>
            <a:pPr indent="-317500" lvl="1" marL="914400" rtl="0" algn="l">
              <a:lnSpc>
                <a:spcPct val="150000"/>
              </a:lnSpc>
              <a:spcBef>
                <a:spcPts val="0"/>
              </a:spcBef>
              <a:spcAft>
                <a:spcPts val="0"/>
              </a:spcAft>
              <a:buSzPts val="1400"/>
              <a:buAutoNum type="alphaLcPeriod"/>
            </a:pPr>
            <a:r>
              <a:rPr lang="en"/>
              <a:t>Background</a:t>
            </a:r>
            <a:endParaRPr/>
          </a:p>
          <a:p>
            <a:pPr indent="-317500" lvl="1" marL="914400" rtl="0" algn="l">
              <a:lnSpc>
                <a:spcPct val="150000"/>
              </a:lnSpc>
              <a:spcBef>
                <a:spcPts val="0"/>
              </a:spcBef>
              <a:spcAft>
                <a:spcPts val="0"/>
              </a:spcAft>
              <a:buSzPts val="1400"/>
              <a:buAutoNum type="alphaLcPeriod"/>
            </a:pPr>
            <a:r>
              <a:rPr lang="en"/>
              <a:t>Automatic fake news detection</a:t>
            </a:r>
            <a:endParaRPr/>
          </a:p>
          <a:p>
            <a:pPr indent="-342900" lvl="0" marL="457200" rtl="0" algn="l">
              <a:lnSpc>
                <a:spcPct val="150000"/>
              </a:lnSpc>
              <a:spcBef>
                <a:spcPts val="0"/>
              </a:spcBef>
              <a:spcAft>
                <a:spcPts val="0"/>
              </a:spcAft>
              <a:buSzPts val="1800"/>
              <a:buAutoNum type="arabicPeriod"/>
            </a:pPr>
            <a:r>
              <a:rPr lang="en"/>
              <a:t>Methodology</a:t>
            </a:r>
            <a:endParaRPr/>
          </a:p>
          <a:p>
            <a:pPr indent="-317500" lvl="1" marL="914400" rtl="0" algn="l">
              <a:lnSpc>
                <a:spcPct val="150000"/>
              </a:lnSpc>
              <a:spcBef>
                <a:spcPts val="0"/>
              </a:spcBef>
              <a:spcAft>
                <a:spcPts val="0"/>
              </a:spcAft>
              <a:buSzPts val="1400"/>
              <a:buAutoNum type="alphaLcPeriod"/>
            </a:pPr>
            <a:r>
              <a:rPr lang="en"/>
              <a:t>Social context Graph</a:t>
            </a:r>
            <a:endParaRPr/>
          </a:p>
          <a:p>
            <a:pPr indent="-317500" lvl="1" marL="914400" rtl="0" algn="l">
              <a:lnSpc>
                <a:spcPct val="150000"/>
              </a:lnSpc>
              <a:spcBef>
                <a:spcPts val="0"/>
              </a:spcBef>
              <a:spcAft>
                <a:spcPts val="0"/>
              </a:spcAft>
              <a:buSzPts val="1400"/>
              <a:buAutoNum type="alphaLcPeriod"/>
            </a:pPr>
            <a:r>
              <a:rPr lang="en"/>
              <a:t>Factual News Graph - FANG</a:t>
            </a:r>
            <a:endParaRPr/>
          </a:p>
          <a:p>
            <a:pPr indent="-342900" lvl="0" marL="457200" rtl="0" algn="l">
              <a:lnSpc>
                <a:spcPct val="150000"/>
              </a:lnSpc>
              <a:spcBef>
                <a:spcPts val="0"/>
              </a:spcBef>
              <a:spcAft>
                <a:spcPts val="0"/>
              </a:spcAft>
              <a:buSzPts val="1800"/>
              <a:buAutoNum type="arabicPeriod"/>
            </a:pPr>
            <a:r>
              <a:rPr lang="en"/>
              <a:t>Results &amp; Discussions</a:t>
            </a:r>
            <a:endParaRPr/>
          </a:p>
          <a:p>
            <a:pPr indent="-342900" lvl="0" marL="457200" rtl="0" algn="l">
              <a:lnSpc>
                <a:spcPct val="150000"/>
              </a:lnSpc>
              <a:spcBef>
                <a:spcPts val="0"/>
              </a:spcBef>
              <a:spcAft>
                <a:spcPts val="0"/>
              </a:spcAft>
              <a:buSzPts val="1800"/>
              <a:buAutoNum type="arabicPeriod"/>
            </a:pPr>
            <a:r>
              <a:rPr lang="en"/>
              <a:t>Demonstration</a:t>
            </a:r>
            <a:endParaRPr/>
          </a:p>
          <a:p>
            <a:pPr indent="-342900" lvl="0" marL="457200" rtl="0" algn="l">
              <a:lnSpc>
                <a:spcPct val="150000"/>
              </a:lnSpc>
              <a:spcBef>
                <a:spcPts val="0"/>
              </a:spcBef>
              <a:spcAft>
                <a:spcPts val="0"/>
              </a:spcAft>
              <a:buSzPts val="1800"/>
              <a:buAutoNum type="arabicPeriod"/>
            </a:pPr>
            <a:r>
              <a:rPr lang="en"/>
              <a:t>Conclusion &amp; Future work</a:t>
            </a:r>
            <a:endParaRPr/>
          </a:p>
        </p:txBody>
      </p:sp>
      <p:sp>
        <p:nvSpPr>
          <p:cNvPr id="97" name="Google Shape;9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2"/>
          <p:cNvSpPr txBox="1"/>
          <p:nvPr>
            <p:ph type="title"/>
          </p:nvPr>
        </p:nvSpPr>
        <p:spPr>
          <a:xfrm>
            <a:off x="311700" y="206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FANG performs comparatively better with limited training data</a:t>
            </a:r>
            <a:r>
              <a:rPr lang="en"/>
              <a:t> (RQ2)</a:t>
            </a:r>
            <a:endParaRPr/>
          </a:p>
        </p:txBody>
      </p:sp>
      <p:pic>
        <p:nvPicPr>
          <p:cNvPr id="533" name="Google Shape;533;p52" title="Points scored"/>
          <p:cNvPicPr preferRelativeResize="0"/>
          <p:nvPr/>
        </p:nvPicPr>
        <p:blipFill>
          <a:blip r:embed="rId4">
            <a:alphaModFix/>
          </a:blip>
          <a:stretch>
            <a:fillRect/>
          </a:stretch>
        </p:blipFill>
        <p:spPr>
          <a:xfrm>
            <a:off x="1582875" y="1221725"/>
            <a:ext cx="5978250" cy="3696549"/>
          </a:xfrm>
          <a:prstGeom prst="rect">
            <a:avLst/>
          </a:prstGeom>
          <a:noFill/>
          <a:ln>
            <a:noFill/>
          </a:ln>
        </p:spPr>
      </p:pic>
      <p:cxnSp>
        <p:nvCxnSpPr>
          <p:cNvPr id="534" name="Google Shape;534;p52"/>
          <p:cNvCxnSpPr/>
          <p:nvPr/>
        </p:nvCxnSpPr>
        <p:spPr>
          <a:xfrm>
            <a:off x="1922075" y="1611150"/>
            <a:ext cx="0" cy="33210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52"/>
          <p:cNvCxnSpPr/>
          <p:nvPr/>
        </p:nvCxnSpPr>
        <p:spPr>
          <a:xfrm>
            <a:off x="1929150" y="2049275"/>
            <a:ext cx="0" cy="480600"/>
          </a:xfrm>
          <a:prstGeom prst="straightConnector1">
            <a:avLst/>
          </a:prstGeom>
          <a:noFill/>
          <a:ln cap="flat" cmpd="sng" w="9525">
            <a:solidFill>
              <a:schemeClr val="dk2"/>
            </a:solidFill>
            <a:prstDash val="solid"/>
            <a:round/>
            <a:headEnd len="med" w="med" type="none"/>
            <a:tailEnd len="med" w="med" type="triangle"/>
          </a:ln>
        </p:spPr>
      </p:cxnSp>
      <p:sp>
        <p:nvSpPr>
          <p:cNvPr id="536" name="Google Shape;536;p52"/>
          <p:cNvSpPr txBox="1"/>
          <p:nvPr/>
        </p:nvSpPr>
        <p:spPr>
          <a:xfrm>
            <a:off x="311525" y="2049275"/>
            <a:ext cx="1822500" cy="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rPr>
              <a:t>- </a:t>
            </a:r>
            <a:r>
              <a:rPr lang="en">
                <a:solidFill>
                  <a:srgbClr val="CC0000"/>
                </a:solidFill>
              </a:rPr>
              <a:t>24.31% (0.6123)</a:t>
            </a:r>
            <a:endParaRPr>
              <a:solidFill>
                <a:srgbClr val="CC0000"/>
              </a:solidFill>
            </a:endParaRPr>
          </a:p>
        </p:txBody>
      </p:sp>
      <p:sp>
        <p:nvSpPr>
          <p:cNvPr id="537" name="Google Shape;537;p52"/>
          <p:cNvSpPr txBox="1"/>
          <p:nvPr/>
        </p:nvSpPr>
        <p:spPr>
          <a:xfrm>
            <a:off x="311700" y="1526350"/>
            <a:ext cx="1822500" cy="1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69138"/>
                </a:solidFill>
              </a:rPr>
              <a:t>- 13.07% (0.8274)</a:t>
            </a:r>
            <a:endParaRPr>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 (RQs)</a:t>
            </a:r>
            <a:endParaRPr/>
          </a:p>
        </p:txBody>
      </p:sp>
      <p:sp>
        <p:nvSpPr>
          <p:cNvPr id="543" name="Google Shape;543;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2"/>
                </a:solidFill>
              </a:rPr>
              <a:t>RQ1: Does FANG work better than content-only models, contextual Euclidean models and contextual graph models?</a:t>
            </a:r>
            <a:endParaRPr>
              <a:solidFill>
                <a:schemeClr val="lt2"/>
              </a:solidFill>
            </a:endParaRPr>
          </a:p>
          <a:p>
            <a:pPr indent="0" lvl="0" marL="0" rtl="0" algn="l">
              <a:lnSpc>
                <a:spcPct val="150000"/>
              </a:lnSpc>
              <a:spcBef>
                <a:spcPts val="1600"/>
              </a:spcBef>
              <a:spcAft>
                <a:spcPts val="0"/>
              </a:spcAft>
              <a:buNone/>
            </a:pPr>
            <a:r>
              <a:rPr lang="en">
                <a:solidFill>
                  <a:schemeClr val="lt2"/>
                </a:solidFill>
              </a:rPr>
              <a:t>RQ2: Does FANG work well with limited training data?</a:t>
            </a:r>
            <a:endParaRPr>
              <a:solidFill>
                <a:schemeClr val="lt2"/>
              </a:solidFill>
            </a:endParaRPr>
          </a:p>
          <a:p>
            <a:pPr indent="0" lvl="0" marL="0" rtl="0" algn="l">
              <a:lnSpc>
                <a:spcPct val="150000"/>
              </a:lnSpc>
              <a:spcBef>
                <a:spcPts val="1600"/>
              </a:spcBef>
              <a:spcAft>
                <a:spcPts val="0"/>
              </a:spcAft>
              <a:buNone/>
            </a:pPr>
            <a:r>
              <a:rPr lang="en"/>
              <a:t>RQ3: What is the rationale behind </a:t>
            </a:r>
            <a:r>
              <a:rPr lang="en">
                <a:solidFill>
                  <a:srgbClr val="E06666"/>
                </a:solidFill>
              </a:rPr>
              <a:t>temporality awareness</a:t>
            </a:r>
            <a:r>
              <a:rPr lang="en"/>
              <a:t> of our model?</a:t>
            </a:r>
            <a:endParaRPr/>
          </a:p>
          <a:p>
            <a:pPr indent="0" lvl="0" marL="0" rtl="0" algn="l">
              <a:lnSpc>
                <a:spcPct val="150000"/>
              </a:lnSpc>
              <a:spcBef>
                <a:spcPts val="1600"/>
              </a:spcBef>
              <a:spcAft>
                <a:spcPts val="1600"/>
              </a:spcAft>
              <a:buNone/>
            </a:pPr>
            <a:r>
              <a:rPr lang="en">
                <a:solidFill>
                  <a:schemeClr val="lt2"/>
                </a:solidFill>
              </a:rPr>
              <a:t>RQ4: How effective is FANG's representation learning?</a:t>
            </a:r>
            <a:endParaRPr>
              <a:solidFill>
                <a:schemeClr val="lt2"/>
              </a:solidFill>
            </a:endParaRPr>
          </a:p>
        </p:txBody>
      </p:sp>
      <p:sp>
        <p:nvSpPr>
          <p:cNvPr id="544" name="Google Shape;544;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Temporality Study (RQ3)</a:t>
            </a:r>
            <a:endParaRPr/>
          </a:p>
        </p:txBody>
      </p:sp>
      <p:pic>
        <p:nvPicPr>
          <p:cNvPr id="550" name="Google Shape;550;p54" title="Points scored"/>
          <p:cNvPicPr preferRelativeResize="0"/>
          <p:nvPr/>
        </p:nvPicPr>
        <p:blipFill>
          <a:blip r:embed="rId3">
            <a:alphaModFix/>
          </a:blip>
          <a:stretch>
            <a:fillRect/>
          </a:stretch>
        </p:blipFill>
        <p:spPr>
          <a:xfrm>
            <a:off x="3097500" y="1279025"/>
            <a:ext cx="5789124" cy="3579601"/>
          </a:xfrm>
          <a:prstGeom prst="rect">
            <a:avLst/>
          </a:prstGeom>
          <a:noFill/>
          <a:ln>
            <a:noFill/>
          </a:ln>
        </p:spPr>
      </p:pic>
      <p:sp>
        <p:nvSpPr>
          <p:cNvPr id="551" name="Google Shape;551;p54"/>
          <p:cNvSpPr txBox="1"/>
          <p:nvPr/>
        </p:nvSpPr>
        <p:spPr>
          <a:xfrm>
            <a:off x="303850" y="1363825"/>
            <a:ext cx="2868900" cy="9933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solidFill>
                  <a:srgbClr val="E06666"/>
                </a:solidFill>
              </a:rPr>
              <a:t>55%</a:t>
            </a:r>
            <a:r>
              <a:rPr lang="en" sz="1200"/>
              <a:t> &amp; </a:t>
            </a:r>
            <a:r>
              <a:rPr lang="en" sz="1200">
                <a:solidFill>
                  <a:srgbClr val="93C47D"/>
                </a:solidFill>
              </a:rPr>
              <a:t>40%</a:t>
            </a:r>
            <a:r>
              <a:rPr lang="en" sz="1200"/>
              <a:t> attention within </a:t>
            </a:r>
            <a:r>
              <a:rPr b="1" lang="en" sz="1200"/>
              <a:t>36h</a:t>
            </a:r>
            <a:r>
              <a:rPr lang="en" sz="1200"/>
              <a:t> since publication for </a:t>
            </a:r>
            <a:r>
              <a:rPr lang="en" sz="1200">
                <a:solidFill>
                  <a:srgbClr val="E06666"/>
                </a:solidFill>
              </a:rPr>
              <a:t>fake </a:t>
            </a:r>
            <a:r>
              <a:rPr lang="en" sz="1200"/>
              <a:t>and </a:t>
            </a:r>
            <a:r>
              <a:rPr lang="en" sz="1200">
                <a:solidFill>
                  <a:srgbClr val="93C47D"/>
                </a:solidFill>
              </a:rPr>
              <a:t>real </a:t>
            </a:r>
            <a:r>
              <a:rPr lang="en" sz="1200"/>
              <a:t>news</a:t>
            </a:r>
            <a:endParaRPr sz="1200">
              <a:solidFill>
                <a:schemeClr val="dk1"/>
              </a:solidFill>
            </a:endParaRPr>
          </a:p>
        </p:txBody>
      </p:sp>
      <p:sp>
        <p:nvSpPr>
          <p:cNvPr id="552" name="Google Shape;552;p54"/>
          <p:cNvSpPr/>
          <p:nvPr/>
        </p:nvSpPr>
        <p:spPr>
          <a:xfrm>
            <a:off x="3943100" y="2437925"/>
            <a:ext cx="1893900" cy="2007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
          <p:cNvSpPr/>
          <p:nvPr/>
        </p:nvSpPr>
        <p:spPr>
          <a:xfrm>
            <a:off x="6967650" y="1363825"/>
            <a:ext cx="989100" cy="31800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4"/>
          <p:cNvSpPr txBox="1"/>
          <p:nvPr/>
        </p:nvSpPr>
        <p:spPr>
          <a:xfrm>
            <a:off x="303850" y="4293200"/>
            <a:ext cx="2868900" cy="7914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lang="en" sz="1200">
                <a:solidFill>
                  <a:schemeClr val="dk1"/>
                </a:solidFill>
              </a:rPr>
              <a:t>Fits our observations on the engagement patterns</a:t>
            </a:r>
            <a:endParaRPr sz="1200">
              <a:solidFill>
                <a:schemeClr val="dk1"/>
              </a:solidFill>
            </a:endParaRPr>
          </a:p>
        </p:txBody>
      </p:sp>
      <p:sp>
        <p:nvSpPr>
          <p:cNvPr id="555" name="Google Shape;555;p54"/>
          <p:cNvSpPr txBox="1"/>
          <p:nvPr/>
        </p:nvSpPr>
        <p:spPr>
          <a:xfrm>
            <a:off x="303850" y="3127400"/>
            <a:ext cx="2868900" cy="1165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solidFill>
                  <a:schemeClr val="dk1"/>
                </a:solidFill>
              </a:rPr>
              <a:t>FANG predicts </a:t>
            </a:r>
            <a:r>
              <a:rPr lang="en" sz="1200">
                <a:solidFill>
                  <a:srgbClr val="E06666"/>
                </a:solidFill>
              </a:rPr>
              <a:t>fake </a:t>
            </a:r>
            <a:r>
              <a:rPr lang="en" sz="1200">
                <a:solidFill>
                  <a:schemeClr val="dk1"/>
                </a:solidFill>
              </a:rPr>
              <a:t>news based on </a:t>
            </a:r>
            <a:r>
              <a:rPr lang="en" sz="1200">
                <a:solidFill>
                  <a:srgbClr val="E06666"/>
                </a:solidFill>
              </a:rPr>
              <a:t>short </a:t>
            </a:r>
            <a:r>
              <a:rPr lang="en" sz="1200">
                <a:solidFill>
                  <a:schemeClr val="dk1"/>
                </a:solidFill>
              </a:rPr>
              <a:t>window after publication and </a:t>
            </a:r>
            <a:r>
              <a:rPr lang="en" sz="1200">
                <a:solidFill>
                  <a:srgbClr val="6AA84F"/>
                </a:solidFill>
              </a:rPr>
              <a:t>real </a:t>
            </a:r>
            <a:r>
              <a:rPr lang="en" sz="1200">
                <a:solidFill>
                  <a:schemeClr val="dk1"/>
                </a:solidFill>
              </a:rPr>
              <a:t>news based on </a:t>
            </a:r>
            <a:r>
              <a:rPr lang="en" sz="1200">
                <a:solidFill>
                  <a:srgbClr val="6AA84F"/>
                </a:solidFill>
              </a:rPr>
              <a:t>longer </a:t>
            </a:r>
            <a:r>
              <a:rPr lang="en" sz="1200">
                <a:solidFill>
                  <a:schemeClr val="dk1"/>
                </a:solidFill>
              </a:rPr>
              <a:t>duration</a:t>
            </a:r>
            <a:endParaRPr sz="1200">
              <a:solidFill>
                <a:schemeClr val="dk1"/>
              </a:solidFill>
            </a:endParaRPr>
          </a:p>
        </p:txBody>
      </p:sp>
      <p:sp>
        <p:nvSpPr>
          <p:cNvPr id="556" name="Google Shape;556;p54"/>
          <p:cNvSpPr txBox="1"/>
          <p:nvPr/>
        </p:nvSpPr>
        <p:spPr>
          <a:xfrm>
            <a:off x="303850" y="2240125"/>
            <a:ext cx="2868900" cy="1031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SzPts val="1200"/>
              <a:buChar char="-"/>
            </a:pPr>
            <a:r>
              <a:rPr lang="en" sz="1200">
                <a:solidFill>
                  <a:srgbClr val="E06666"/>
                </a:solidFill>
              </a:rPr>
              <a:t>25%</a:t>
            </a:r>
            <a:r>
              <a:rPr lang="en" sz="1200"/>
              <a:t> &amp; </a:t>
            </a:r>
            <a:r>
              <a:rPr lang="en" sz="1200">
                <a:solidFill>
                  <a:srgbClr val="93C47D"/>
                </a:solidFill>
              </a:rPr>
              <a:t>50%</a:t>
            </a:r>
            <a:r>
              <a:rPr lang="en" sz="1200"/>
              <a:t> </a:t>
            </a:r>
            <a:r>
              <a:rPr lang="en" sz="1200">
                <a:solidFill>
                  <a:schemeClr val="dk1"/>
                </a:solidFill>
              </a:rPr>
              <a:t>attention after </a:t>
            </a:r>
            <a:r>
              <a:rPr b="1" lang="en" sz="1200">
                <a:solidFill>
                  <a:schemeClr val="dk1"/>
                </a:solidFill>
              </a:rPr>
              <a:t>2 weeks</a:t>
            </a:r>
            <a:r>
              <a:rPr lang="en" sz="1200">
                <a:solidFill>
                  <a:schemeClr val="dk1"/>
                </a:solidFill>
              </a:rPr>
              <a:t> since publication for </a:t>
            </a:r>
            <a:r>
              <a:rPr lang="en" sz="1200">
                <a:solidFill>
                  <a:srgbClr val="E06666"/>
                </a:solidFill>
              </a:rPr>
              <a:t>fake </a:t>
            </a:r>
            <a:r>
              <a:rPr lang="en" sz="1200">
                <a:solidFill>
                  <a:schemeClr val="dk1"/>
                </a:solidFill>
              </a:rPr>
              <a:t>and </a:t>
            </a:r>
            <a:r>
              <a:rPr lang="en" sz="1200">
                <a:solidFill>
                  <a:srgbClr val="93C47D"/>
                </a:solidFill>
              </a:rPr>
              <a:t>real </a:t>
            </a:r>
            <a:r>
              <a:rPr lang="en" sz="1200">
                <a:solidFill>
                  <a:schemeClr val="dk1"/>
                </a:solidFill>
              </a:rPr>
              <a:t>news</a:t>
            </a:r>
            <a:endParaRPr sz="1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Questions (RQs)</a:t>
            </a:r>
            <a:endParaRPr/>
          </a:p>
        </p:txBody>
      </p:sp>
      <p:sp>
        <p:nvSpPr>
          <p:cNvPr id="562" name="Google Shape;56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2"/>
                </a:solidFill>
              </a:rPr>
              <a:t>RQ1: Does FANG work better than content-only models, contextual Euclidean models and contextual graph models?</a:t>
            </a:r>
            <a:endParaRPr>
              <a:solidFill>
                <a:schemeClr val="lt2"/>
              </a:solidFill>
            </a:endParaRPr>
          </a:p>
          <a:p>
            <a:pPr indent="0" lvl="0" marL="0" rtl="0" algn="l">
              <a:lnSpc>
                <a:spcPct val="150000"/>
              </a:lnSpc>
              <a:spcBef>
                <a:spcPts val="1600"/>
              </a:spcBef>
              <a:spcAft>
                <a:spcPts val="0"/>
              </a:spcAft>
              <a:buNone/>
            </a:pPr>
            <a:r>
              <a:rPr lang="en">
                <a:solidFill>
                  <a:schemeClr val="lt2"/>
                </a:solidFill>
              </a:rPr>
              <a:t>RQ2: Does FANG work well with limited training data?</a:t>
            </a:r>
            <a:endParaRPr>
              <a:solidFill>
                <a:schemeClr val="lt2"/>
              </a:solidFill>
            </a:endParaRPr>
          </a:p>
          <a:p>
            <a:pPr indent="0" lvl="0" marL="0" rtl="0" algn="l">
              <a:lnSpc>
                <a:spcPct val="150000"/>
              </a:lnSpc>
              <a:spcBef>
                <a:spcPts val="1600"/>
              </a:spcBef>
              <a:spcAft>
                <a:spcPts val="0"/>
              </a:spcAft>
              <a:buNone/>
            </a:pPr>
            <a:r>
              <a:rPr lang="en">
                <a:solidFill>
                  <a:schemeClr val="lt2"/>
                </a:solidFill>
              </a:rPr>
              <a:t>RQ3: What is the rationale behind temporality awareness of our model?</a:t>
            </a:r>
            <a:endParaRPr>
              <a:solidFill>
                <a:schemeClr val="lt2"/>
              </a:solidFill>
            </a:endParaRPr>
          </a:p>
          <a:p>
            <a:pPr indent="0" lvl="0" marL="0" rtl="0" algn="l">
              <a:lnSpc>
                <a:spcPct val="150000"/>
              </a:lnSpc>
              <a:spcBef>
                <a:spcPts val="1600"/>
              </a:spcBef>
              <a:spcAft>
                <a:spcPts val="1600"/>
              </a:spcAft>
              <a:buNone/>
            </a:pPr>
            <a:r>
              <a:rPr lang="en"/>
              <a:t>RQ4: How effective is FANG's </a:t>
            </a:r>
            <a:r>
              <a:rPr lang="en">
                <a:solidFill>
                  <a:srgbClr val="E06666"/>
                </a:solidFill>
              </a:rPr>
              <a:t>representation learning</a:t>
            </a:r>
            <a:r>
              <a:rPr lang="en"/>
              <a:t>?</a:t>
            </a:r>
            <a:endParaRPr/>
          </a:p>
        </p:txBody>
      </p:sp>
      <p:sp>
        <p:nvSpPr>
          <p:cNvPr id="563" name="Google Shape;56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Learning (RQ4) - Intrinsic</a:t>
            </a:r>
            <a:endParaRPr/>
          </a:p>
        </p:txBody>
      </p:sp>
      <p:pic>
        <p:nvPicPr>
          <p:cNvPr id="569" name="Google Shape;569;p56"/>
          <p:cNvPicPr preferRelativeResize="0"/>
          <p:nvPr/>
        </p:nvPicPr>
        <p:blipFill>
          <a:blip r:embed="rId3">
            <a:alphaModFix/>
          </a:blip>
          <a:stretch>
            <a:fillRect/>
          </a:stretch>
        </p:blipFill>
        <p:spPr>
          <a:xfrm>
            <a:off x="152400" y="1170125"/>
            <a:ext cx="4313602" cy="2720875"/>
          </a:xfrm>
          <a:prstGeom prst="rect">
            <a:avLst/>
          </a:prstGeom>
          <a:noFill/>
          <a:ln>
            <a:noFill/>
          </a:ln>
        </p:spPr>
      </p:pic>
      <p:pic>
        <p:nvPicPr>
          <p:cNvPr id="570" name="Google Shape;570;p56"/>
          <p:cNvPicPr preferRelativeResize="0"/>
          <p:nvPr/>
        </p:nvPicPr>
        <p:blipFill>
          <a:blip r:embed="rId4">
            <a:alphaModFix/>
          </a:blip>
          <a:stretch>
            <a:fillRect/>
          </a:stretch>
        </p:blipFill>
        <p:spPr>
          <a:xfrm>
            <a:off x="4466000" y="1170131"/>
            <a:ext cx="4313602" cy="2720856"/>
          </a:xfrm>
          <a:prstGeom prst="rect">
            <a:avLst/>
          </a:prstGeom>
          <a:noFill/>
          <a:ln>
            <a:noFill/>
          </a:ln>
        </p:spPr>
      </p:pic>
      <p:sp>
        <p:nvSpPr>
          <p:cNvPr id="571" name="Google Shape;571;p56"/>
          <p:cNvSpPr txBox="1"/>
          <p:nvPr/>
        </p:nvSpPr>
        <p:spPr>
          <a:xfrm>
            <a:off x="553150" y="4043400"/>
            <a:ext cx="3512100" cy="41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Labeled GCN’s representation</a:t>
            </a:r>
            <a:endParaRPr/>
          </a:p>
        </p:txBody>
      </p:sp>
      <p:sp>
        <p:nvSpPr>
          <p:cNvPr id="572" name="Google Shape;572;p56"/>
          <p:cNvSpPr txBox="1"/>
          <p:nvPr/>
        </p:nvSpPr>
        <p:spPr>
          <a:xfrm>
            <a:off x="5073725" y="4043375"/>
            <a:ext cx="3349500" cy="44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Clustered GCN’s representation</a:t>
            </a:r>
            <a:endParaRPr/>
          </a:p>
        </p:txBody>
      </p:sp>
      <p:sp>
        <p:nvSpPr>
          <p:cNvPr id="573" name="Google Shape;573;p56"/>
          <p:cNvSpPr txBox="1"/>
          <p:nvPr/>
        </p:nvSpPr>
        <p:spPr>
          <a:xfrm>
            <a:off x="3826950" y="4396275"/>
            <a:ext cx="1490100" cy="41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CC0000"/>
                </a:solidFill>
              </a:rPr>
              <a:t>Purity = 0.0135</a:t>
            </a:r>
            <a:endParaRPr b="1">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Representation Learning (RQ4) - Intrinsic</a:t>
            </a:r>
            <a:endParaRPr/>
          </a:p>
        </p:txBody>
      </p:sp>
      <p:pic>
        <p:nvPicPr>
          <p:cNvPr id="579" name="Google Shape;579;p57"/>
          <p:cNvPicPr preferRelativeResize="0"/>
          <p:nvPr/>
        </p:nvPicPr>
        <p:blipFill>
          <a:blip r:embed="rId3">
            <a:alphaModFix/>
          </a:blip>
          <a:stretch>
            <a:fillRect/>
          </a:stretch>
        </p:blipFill>
        <p:spPr>
          <a:xfrm>
            <a:off x="152400" y="1170125"/>
            <a:ext cx="4401013" cy="2776024"/>
          </a:xfrm>
          <a:prstGeom prst="rect">
            <a:avLst/>
          </a:prstGeom>
          <a:noFill/>
          <a:ln>
            <a:noFill/>
          </a:ln>
        </p:spPr>
      </p:pic>
      <p:pic>
        <p:nvPicPr>
          <p:cNvPr id="580" name="Google Shape;580;p57"/>
          <p:cNvPicPr preferRelativeResize="0"/>
          <p:nvPr/>
        </p:nvPicPr>
        <p:blipFill>
          <a:blip r:embed="rId4">
            <a:alphaModFix/>
          </a:blip>
          <a:stretch>
            <a:fillRect/>
          </a:stretch>
        </p:blipFill>
        <p:spPr>
          <a:xfrm>
            <a:off x="4705813" y="1170125"/>
            <a:ext cx="4285785" cy="2703341"/>
          </a:xfrm>
          <a:prstGeom prst="rect">
            <a:avLst/>
          </a:prstGeom>
          <a:noFill/>
          <a:ln>
            <a:noFill/>
          </a:ln>
        </p:spPr>
      </p:pic>
      <p:sp>
        <p:nvSpPr>
          <p:cNvPr id="581" name="Google Shape;581;p57"/>
          <p:cNvSpPr txBox="1"/>
          <p:nvPr/>
        </p:nvSpPr>
        <p:spPr>
          <a:xfrm>
            <a:off x="553150" y="4043400"/>
            <a:ext cx="3512100" cy="41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Labeled FANG’s representation</a:t>
            </a:r>
            <a:endParaRPr/>
          </a:p>
        </p:txBody>
      </p:sp>
      <p:sp>
        <p:nvSpPr>
          <p:cNvPr id="582" name="Google Shape;582;p57"/>
          <p:cNvSpPr txBox="1"/>
          <p:nvPr/>
        </p:nvSpPr>
        <p:spPr>
          <a:xfrm>
            <a:off x="5073725" y="4043375"/>
            <a:ext cx="3349500" cy="44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Clustered FANG’s representation</a:t>
            </a:r>
            <a:endParaRPr/>
          </a:p>
        </p:txBody>
      </p:sp>
      <p:sp>
        <p:nvSpPr>
          <p:cNvPr id="583" name="Google Shape;583;p57"/>
          <p:cNvSpPr txBox="1"/>
          <p:nvPr/>
        </p:nvSpPr>
        <p:spPr>
          <a:xfrm>
            <a:off x="3826950" y="4396275"/>
            <a:ext cx="1490100" cy="413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6AA84F"/>
                </a:solidFill>
              </a:rPr>
              <a:t>Purity = 0.3027</a:t>
            </a:r>
            <a:endParaRPr b="1">
              <a:solidFill>
                <a:srgbClr val="6AA84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Factuality Classification - Extrinsic</a:t>
            </a:r>
            <a:endParaRPr/>
          </a:p>
        </p:txBody>
      </p:sp>
      <p:pic>
        <p:nvPicPr>
          <p:cNvPr id="589" name="Google Shape;589;p58"/>
          <p:cNvPicPr preferRelativeResize="0"/>
          <p:nvPr/>
        </p:nvPicPr>
        <p:blipFill>
          <a:blip r:embed="rId3">
            <a:alphaModFix/>
          </a:blip>
          <a:stretch>
            <a:fillRect/>
          </a:stretch>
        </p:blipFill>
        <p:spPr>
          <a:xfrm>
            <a:off x="879488" y="1132500"/>
            <a:ext cx="2107024" cy="1020925"/>
          </a:xfrm>
          <a:prstGeom prst="rect">
            <a:avLst/>
          </a:prstGeom>
          <a:noFill/>
          <a:ln>
            <a:noFill/>
          </a:ln>
        </p:spPr>
      </p:pic>
      <p:pic>
        <p:nvPicPr>
          <p:cNvPr id="590" name="Google Shape;590;p58"/>
          <p:cNvPicPr preferRelativeResize="0"/>
          <p:nvPr/>
        </p:nvPicPr>
        <p:blipFill>
          <a:blip r:embed="rId4">
            <a:alphaModFix/>
          </a:blip>
          <a:stretch>
            <a:fillRect/>
          </a:stretch>
        </p:blipFill>
        <p:spPr>
          <a:xfrm>
            <a:off x="311700" y="2361551"/>
            <a:ext cx="3242599" cy="1089400"/>
          </a:xfrm>
          <a:prstGeom prst="rect">
            <a:avLst/>
          </a:prstGeom>
          <a:noFill/>
          <a:ln>
            <a:noFill/>
          </a:ln>
        </p:spPr>
      </p:pic>
      <p:pic>
        <p:nvPicPr>
          <p:cNvPr id="591" name="Google Shape;591;p58"/>
          <p:cNvPicPr preferRelativeResize="0"/>
          <p:nvPr/>
        </p:nvPicPr>
        <p:blipFill>
          <a:blip r:embed="rId5">
            <a:alphaModFix/>
          </a:blip>
          <a:stretch>
            <a:fillRect/>
          </a:stretch>
        </p:blipFill>
        <p:spPr>
          <a:xfrm>
            <a:off x="4274778" y="1294203"/>
            <a:ext cx="4359450" cy="697525"/>
          </a:xfrm>
          <a:prstGeom prst="rect">
            <a:avLst/>
          </a:prstGeom>
          <a:noFill/>
          <a:ln>
            <a:noFill/>
          </a:ln>
        </p:spPr>
      </p:pic>
      <p:pic>
        <p:nvPicPr>
          <p:cNvPr id="592" name="Google Shape;592;p58"/>
          <p:cNvPicPr preferRelativeResize="0"/>
          <p:nvPr/>
        </p:nvPicPr>
        <p:blipFill>
          <a:blip r:embed="rId6">
            <a:alphaModFix/>
          </a:blip>
          <a:stretch>
            <a:fillRect/>
          </a:stretch>
        </p:blipFill>
        <p:spPr>
          <a:xfrm>
            <a:off x="4833200" y="2370976"/>
            <a:ext cx="3242599" cy="1070539"/>
          </a:xfrm>
          <a:prstGeom prst="rect">
            <a:avLst/>
          </a:prstGeom>
          <a:noFill/>
          <a:ln>
            <a:noFill/>
          </a:ln>
        </p:spPr>
      </p:pic>
      <p:pic>
        <p:nvPicPr>
          <p:cNvPr id="593" name="Google Shape;593;p58"/>
          <p:cNvPicPr preferRelativeResize="0"/>
          <p:nvPr/>
        </p:nvPicPr>
        <p:blipFill>
          <a:blip r:embed="rId7">
            <a:alphaModFix/>
          </a:blip>
          <a:stretch>
            <a:fillRect/>
          </a:stretch>
        </p:blipFill>
        <p:spPr>
          <a:xfrm>
            <a:off x="311700" y="3553300"/>
            <a:ext cx="3694974" cy="1436600"/>
          </a:xfrm>
          <a:prstGeom prst="rect">
            <a:avLst/>
          </a:prstGeom>
          <a:noFill/>
          <a:ln>
            <a:noFill/>
          </a:ln>
        </p:spPr>
      </p:pic>
      <p:pic>
        <p:nvPicPr>
          <p:cNvPr id="594" name="Google Shape;594;p58"/>
          <p:cNvPicPr preferRelativeResize="0"/>
          <p:nvPr/>
        </p:nvPicPr>
        <p:blipFill>
          <a:blip r:embed="rId8">
            <a:alphaModFix/>
          </a:blip>
          <a:stretch>
            <a:fillRect/>
          </a:stretch>
        </p:blipFill>
        <p:spPr>
          <a:xfrm>
            <a:off x="4676718" y="3553300"/>
            <a:ext cx="3555570" cy="143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pic>
        <p:nvPicPr>
          <p:cNvPr id="599" name="Google Shape;599;p59"/>
          <p:cNvPicPr preferRelativeResize="0"/>
          <p:nvPr/>
        </p:nvPicPr>
        <p:blipFill>
          <a:blip r:embed="rId3">
            <a:alphaModFix/>
          </a:blip>
          <a:stretch>
            <a:fillRect/>
          </a:stretch>
        </p:blipFill>
        <p:spPr>
          <a:xfrm>
            <a:off x="2697568" y="0"/>
            <a:ext cx="4271542" cy="1248450"/>
          </a:xfrm>
          <a:prstGeom prst="rect">
            <a:avLst/>
          </a:prstGeom>
          <a:noFill/>
          <a:ln>
            <a:noFill/>
          </a:ln>
        </p:spPr>
      </p:pic>
      <p:pic>
        <p:nvPicPr>
          <p:cNvPr id="600" name="Google Shape;600;p59"/>
          <p:cNvPicPr preferRelativeResize="0"/>
          <p:nvPr/>
        </p:nvPicPr>
        <p:blipFill>
          <a:blip r:embed="rId4">
            <a:alphaModFix/>
          </a:blip>
          <a:stretch>
            <a:fillRect/>
          </a:stretch>
        </p:blipFill>
        <p:spPr>
          <a:xfrm>
            <a:off x="6075337" y="3378425"/>
            <a:ext cx="3068662" cy="1233600"/>
          </a:xfrm>
          <a:prstGeom prst="rect">
            <a:avLst/>
          </a:prstGeom>
          <a:noFill/>
          <a:ln>
            <a:noFill/>
          </a:ln>
        </p:spPr>
      </p:pic>
      <p:sp>
        <p:nvSpPr>
          <p:cNvPr id="601" name="Google Shape;601;p59"/>
          <p:cNvSpPr txBox="1"/>
          <p:nvPr/>
        </p:nvSpPr>
        <p:spPr>
          <a:xfrm>
            <a:off x="6930900" y="1347825"/>
            <a:ext cx="2213100" cy="11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“Rick Perry says he beats Ronald Reagan on one account: He switched to GOP at younger age than Reagan did. True.”</a:t>
            </a:r>
            <a:endParaRPr b="1">
              <a:solidFill>
                <a:srgbClr val="6AA84F"/>
              </a:solidFill>
            </a:endParaRPr>
          </a:p>
        </p:txBody>
      </p:sp>
      <p:pic>
        <p:nvPicPr>
          <p:cNvPr id="602" name="Google Shape;602;p59"/>
          <p:cNvPicPr preferRelativeResize="0"/>
          <p:nvPr/>
        </p:nvPicPr>
        <p:blipFill>
          <a:blip r:embed="rId5">
            <a:alphaModFix/>
          </a:blip>
          <a:stretch>
            <a:fillRect/>
          </a:stretch>
        </p:blipFill>
        <p:spPr>
          <a:xfrm>
            <a:off x="3860650" y="2744774"/>
            <a:ext cx="1945387" cy="1519175"/>
          </a:xfrm>
          <a:prstGeom prst="rect">
            <a:avLst/>
          </a:prstGeom>
          <a:noFill/>
          <a:ln>
            <a:noFill/>
          </a:ln>
        </p:spPr>
      </p:pic>
      <p:cxnSp>
        <p:nvCxnSpPr>
          <p:cNvPr id="603" name="Google Shape;603;p59"/>
          <p:cNvCxnSpPr>
            <a:stCxn id="602" idx="3"/>
            <a:endCxn id="600" idx="1"/>
          </p:cNvCxnSpPr>
          <p:nvPr/>
        </p:nvCxnSpPr>
        <p:spPr>
          <a:xfrm>
            <a:off x="5806037" y="3504362"/>
            <a:ext cx="269400" cy="490800"/>
          </a:xfrm>
          <a:prstGeom prst="straightConnector1">
            <a:avLst/>
          </a:prstGeom>
          <a:noFill/>
          <a:ln cap="flat" cmpd="sng" w="76200">
            <a:solidFill>
              <a:srgbClr val="E69138"/>
            </a:solidFill>
            <a:prstDash val="solid"/>
            <a:round/>
            <a:headEnd len="med" w="med" type="none"/>
            <a:tailEnd len="med" w="med" type="none"/>
          </a:ln>
        </p:spPr>
      </p:cxnSp>
      <p:sp>
        <p:nvSpPr>
          <p:cNvPr id="604" name="Google Shape;604;p59"/>
          <p:cNvSpPr txBox="1"/>
          <p:nvPr/>
        </p:nvSpPr>
        <p:spPr>
          <a:xfrm>
            <a:off x="37625" y="1418325"/>
            <a:ext cx="3159600" cy="10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“Rick Perry says he switched to GOP at a younger age than Reagan did via @PolitiFactTexas He ain't no Reagan.”</a:t>
            </a:r>
            <a:endParaRPr b="1">
              <a:solidFill>
                <a:srgbClr val="E06666"/>
              </a:solidFill>
            </a:endParaRPr>
          </a:p>
        </p:txBody>
      </p:sp>
      <p:pic>
        <p:nvPicPr>
          <p:cNvPr id="605" name="Google Shape;605;p59"/>
          <p:cNvPicPr preferRelativeResize="0"/>
          <p:nvPr/>
        </p:nvPicPr>
        <p:blipFill>
          <a:blip r:embed="rId6">
            <a:alphaModFix/>
          </a:blip>
          <a:stretch>
            <a:fillRect/>
          </a:stretch>
        </p:blipFill>
        <p:spPr>
          <a:xfrm>
            <a:off x="149088" y="3205412"/>
            <a:ext cx="3162384" cy="1406624"/>
          </a:xfrm>
          <a:prstGeom prst="rect">
            <a:avLst/>
          </a:prstGeom>
          <a:noFill/>
          <a:ln>
            <a:noFill/>
          </a:ln>
        </p:spPr>
      </p:pic>
      <p:cxnSp>
        <p:nvCxnSpPr>
          <p:cNvPr id="606" name="Google Shape;606;p59"/>
          <p:cNvCxnSpPr>
            <a:stCxn id="605" idx="3"/>
            <a:endCxn id="602" idx="1"/>
          </p:cNvCxnSpPr>
          <p:nvPr/>
        </p:nvCxnSpPr>
        <p:spPr>
          <a:xfrm flipH="1" rot="10800000">
            <a:off x="3311472" y="3504325"/>
            <a:ext cx="549300" cy="404400"/>
          </a:xfrm>
          <a:prstGeom prst="straightConnector1">
            <a:avLst/>
          </a:prstGeom>
          <a:noFill/>
          <a:ln cap="flat" cmpd="sng" w="19050">
            <a:solidFill>
              <a:srgbClr val="E69138"/>
            </a:solidFill>
            <a:prstDash val="solid"/>
            <a:round/>
            <a:headEnd len="med" w="med" type="none"/>
            <a:tailEnd len="med" w="med" type="none"/>
          </a:ln>
        </p:spPr>
      </p:cxnSp>
      <p:cxnSp>
        <p:nvCxnSpPr>
          <p:cNvPr id="607" name="Google Shape;607;p59"/>
          <p:cNvCxnSpPr>
            <a:stCxn id="602" idx="0"/>
            <a:endCxn id="599" idx="2"/>
          </p:cNvCxnSpPr>
          <p:nvPr/>
        </p:nvCxnSpPr>
        <p:spPr>
          <a:xfrm rot="10800000">
            <a:off x="4833344" y="1248374"/>
            <a:ext cx="0" cy="1496400"/>
          </a:xfrm>
          <a:prstGeom prst="straightConnector1">
            <a:avLst/>
          </a:prstGeom>
          <a:noFill/>
          <a:ln cap="flat" cmpd="sng" w="38100">
            <a:solidFill>
              <a:srgbClr val="6AA84F"/>
            </a:solidFill>
            <a:prstDash val="solid"/>
            <a:round/>
            <a:headEnd len="med" w="med" type="none"/>
            <a:tailEnd len="med" w="med" type="none"/>
          </a:ln>
        </p:spPr>
      </p:cxnSp>
      <p:sp>
        <p:nvSpPr>
          <p:cNvPr id="608" name="Google Shape;608;p59"/>
          <p:cNvSpPr txBox="1"/>
          <p:nvPr/>
        </p:nvSpPr>
        <p:spPr>
          <a:xfrm>
            <a:off x="4908400" y="1683150"/>
            <a:ext cx="1194300" cy="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rPr>
              <a:t>True</a:t>
            </a:r>
            <a:endParaRPr b="1">
              <a:solidFill>
                <a:srgbClr val="6AA84F"/>
              </a:solidFill>
            </a:endParaRPr>
          </a:p>
        </p:txBody>
      </p:sp>
      <p:cxnSp>
        <p:nvCxnSpPr>
          <p:cNvPr id="609" name="Google Shape;609;p59"/>
          <p:cNvCxnSpPr>
            <a:stCxn id="605" idx="0"/>
            <a:endCxn id="599" idx="2"/>
          </p:cNvCxnSpPr>
          <p:nvPr/>
        </p:nvCxnSpPr>
        <p:spPr>
          <a:xfrm flipH="1" rot="10800000">
            <a:off x="1730280" y="1248512"/>
            <a:ext cx="3103200" cy="1956900"/>
          </a:xfrm>
          <a:prstGeom prst="straightConnector1">
            <a:avLst/>
          </a:prstGeom>
          <a:noFill/>
          <a:ln cap="flat" cmpd="sng" w="38100">
            <a:solidFill>
              <a:srgbClr val="E06666"/>
            </a:solidFill>
            <a:prstDash val="solid"/>
            <a:round/>
            <a:headEnd len="med" w="med" type="none"/>
            <a:tailEnd len="med" w="med" type="none"/>
          </a:ln>
        </p:spPr>
      </p:cxnSp>
      <p:cxnSp>
        <p:nvCxnSpPr>
          <p:cNvPr id="610" name="Google Shape;610;p59"/>
          <p:cNvCxnSpPr>
            <a:stCxn id="600" idx="0"/>
            <a:endCxn id="599" idx="2"/>
          </p:cNvCxnSpPr>
          <p:nvPr/>
        </p:nvCxnSpPr>
        <p:spPr>
          <a:xfrm rot="10800000">
            <a:off x="4833468" y="1248425"/>
            <a:ext cx="2776200" cy="2130000"/>
          </a:xfrm>
          <a:prstGeom prst="straightConnector1">
            <a:avLst/>
          </a:prstGeom>
          <a:noFill/>
          <a:ln cap="flat" cmpd="sng" w="38100">
            <a:solidFill>
              <a:srgbClr val="6AA84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60"/>
          <p:cNvPicPr preferRelativeResize="0"/>
          <p:nvPr/>
        </p:nvPicPr>
        <p:blipFill>
          <a:blip r:embed="rId3">
            <a:alphaModFix/>
          </a:blip>
          <a:stretch>
            <a:fillRect/>
          </a:stretch>
        </p:blipFill>
        <p:spPr>
          <a:xfrm>
            <a:off x="2394063" y="133600"/>
            <a:ext cx="4355877" cy="1265301"/>
          </a:xfrm>
          <a:prstGeom prst="rect">
            <a:avLst/>
          </a:prstGeom>
          <a:noFill/>
          <a:ln>
            <a:noFill/>
          </a:ln>
        </p:spPr>
      </p:pic>
      <p:pic>
        <p:nvPicPr>
          <p:cNvPr id="616" name="Google Shape;616;p60"/>
          <p:cNvPicPr preferRelativeResize="0"/>
          <p:nvPr/>
        </p:nvPicPr>
        <p:blipFill>
          <a:blip r:embed="rId4">
            <a:alphaModFix/>
          </a:blip>
          <a:stretch>
            <a:fillRect/>
          </a:stretch>
        </p:blipFill>
        <p:spPr>
          <a:xfrm>
            <a:off x="665538" y="1812174"/>
            <a:ext cx="1945387" cy="1519175"/>
          </a:xfrm>
          <a:prstGeom prst="rect">
            <a:avLst/>
          </a:prstGeom>
          <a:noFill/>
          <a:ln>
            <a:noFill/>
          </a:ln>
        </p:spPr>
      </p:pic>
      <p:pic>
        <p:nvPicPr>
          <p:cNvPr id="617" name="Google Shape;617;p60"/>
          <p:cNvPicPr preferRelativeResize="0"/>
          <p:nvPr/>
        </p:nvPicPr>
        <p:blipFill>
          <a:blip r:embed="rId5">
            <a:alphaModFix/>
          </a:blip>
          <a:stretch>
            <a:fillRect/>
          </a:stretch>
        </p:blipFill>
        <p:spPr>
          <a:xfrm>
            <a:off x="3069950" y="2050935"/>
            <a:ext cx="2046949" cy="1041650"/>
          </a:xfrm>
          <a:prstGeom prst="rect">
            <a:avLst/>
          </a:prstGeom>
          <a:noFill/>
          <a:ln>
            <a:noFill/>
          </a:ln>
        </p:spPr>
      </p:pic>
      <p:pic>
        <p:nvPicPr>
          <p:cNvPr id="618" name="Google Shape;618;p60"/>
          <p:cNvPicPr preferRelativeResize="0"/>
          <p:nvPr/>
        </p:nvPicPr>
        <p:blipFill>
          <a:blip r:embed="rId6">
            <a:alphaModFix/>
          </a:blip>
          <a:stretch>
            <a:fillRect/>
          </a:stretch>
        </p:blipFill>
        <p:spPr>
          <a:xfrm>
            <a:off x="114246" y="3803269"/>
            <a:ext cx="4457681" cy="1265300"/>
          </a:xfrm>
          <a:prstGeom prst="rect">
            <a:avLst/>
          </a:prstGeom>
          <a:noFill/>
          <a:ln>
            <a:noFill/>
          </a:ln>
        </p:spPr>
      </p:pic>
      <p:sp>
        <p:nvSpPr>
          <p:cNvPr id="619" name="Google Shape;619;p60"/>
          <p:cNvSpPr txBox="1"/>
          <p:nvPr/>
        </p:nvSpPr>
        <p:spPr>
          <a:xfrm>
            <a:off x="3069950" y="3331350"/>
            <a:ext cx="16677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“Stupidity fake”</a:t>
            </a:r>
            <a:endParaRPr b="1">
              <a:solidFill>
                <a:srgbClr val="E06666"/>
              </a:solidFill>
            </a:endParaRPr>
          </a:p>
        </p:txBody>
      </p:sp>
      <p:sp>
        <p:nvSpPr>
          <p:cNvPr id="620" name="Google Shape;620;p60"/>
          <p:cNvSpPr txBox="1"/>
          <p:nvPr/>
        </p:nvSpPr>
        <p:spPr>
          <a:xfrm>
            <a:off x="4364913" y="1486625"/>
            <a:ext cx="1553100" cy="5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“Fake news”</a:t>
            </a:r>
            <a:endParaRPr b="1">
              <a:solidFill>
                <a:srgbClr val="E06666"/>
              </a:solidFill>
            </a:endParaRPr>
          </a:p>
          <a:p>
            <a:pPr indent="0" lvl="0" marL="0" rtl="0" algn="l">
              <a:lnSpc>
                <a:spcPct val="115000"/>
              </a:lnSpc>
              <a:spcBef>
                <a:spcPts val="0"/>
              </a:spcBef>
              <a:spcAft>
                <a:spcPts val="0"/>
              </a:spcAft>
              <a:buClr>
                <a:schemeClr val="dk1"/>
              </a:buClr>
              <a:buSzPts val="1100"/>
              <a:buFont typeface="Arial"/>
              <a:buNone/>
            </a:pPr>
            <a:r>
              <a:t/>
            </a:r>
            <a:endParaRPr sz="850">
              <a:solidFill>
                <a:schemeClr val="dk1"/>
              </a:solidFill>
            </a:endParaRPr>
          </a:p>
          <a:p>
            <a:pPr indent="0" lvl="0" marL="0" rtl="0" algn="l">
              <a:spcBef>
                <a:spcPts val="0"/>
              </a:spcBef>
              <a:spcAft>
                <a:spcPts val="0"/>
              </a:spcAft>
              <a:buNone/>
            </a:pPr>
            <a:r>
              <a:t/>
            </a:r>
            <a:endParaRPr b="1">
              <a:solidFill>
                <a:srgbClr val="E06666"/>
              </a:solidFill>
            </a:endParaRPr>
          </a:p>
        </p:txBody>
      </p:sp>
      <p:pic>
        <p:nvPicPr>
          <p:cNvPr id="621" name="Google Shape;621;p60"/>
          <p:cNvPicPr preferRelativeResize="0"/>
          <p:nvPr/>
        </p:nvPicPr>
        <p:blipFill>
          <a:blip r:embed="rId7">
            <a:alphaModFix/>
          </a:blip>
          <a:stretch>
            <a:fillRect/>
          </a:stretch>
        </p:blipFill>
        <p:spPr>
          <a:xfrm>
            <a:off x="6057050" y="1775525"/>
            <a:ext cx="2920999" cy="1197279"/>
          </a:xfrm>
          <a:prstGeom prst="rect">
            <a:avLst/>
          </a:prstGeom>
          <a:noFill/>
          <a:ln>
            <a:noFill/>
          </a:ln>
        </p:spPr>
      </p:pic>
      <p:pic>
        <p:nvPicPr>
          <p:cNvPr id="622" name="Google Shape;622;p60"/>
          <p:cNvPicPr preferRelativeResize="0"/>
          <p:nvPr/>
        </p:nvPicPr>
        <p:blipFill>
          <a:blip r:embed="rId8">
            <a:alphaModFix/>
          </a:blip>
          <a:stretch>
            <a:fillRect/>
          </a:stretch>
        </p:blipFill>
        <p:spPr>
          <a:xfrm>
            <a:off x="6057050" y="3417450"/>
            <a:ext cx="2920988" cy="1265299"/>
          </a:xfrm>
          <a:prstGeom prst="rect">
            <a:avLst/>
          </a:prstGeom>
          <a:noFill/>
          <a:ln>
            <a:noFill/>
          </a:ln>
        </p:spPr>
      </p:pic>
      <p:cxnSp>
        <p:nvCxnSpPr>
          <p:cNvPr id="623" name="Google Shape;623;p60"/>
          <p:cNvCxnSpPr>
            <a:stCxn id="617" idx="3"/>
            <a:endCxn id="621" idx="1"/>
          </p:cNvCxnSpPr>
          <p:nvPr/>
        </p:nvCxnSpPr>
        <p:spPr>
          <a:xfrm flipH="1" rot="10800000">
            <a:off x="5116900" y="2374060"/>
            <a:ext cx="940200" cy="197700"/>
          </a:xfrm>
          <a:prstGeom prst="straightConnector1">
            <a:avLst/>
          </a:prstGeom>
          <a:noFill/>
          <a:ln cap="flat" cmpd="sng" w="28575">
            <a:solidFill>
              <a:srgbClr val="F1C232"/>
            </a:solidFill>
            <a:prstDash val="solid"/>
            <a:round/>
            <a:headEnd len="med" w="med" type="none"/>
            <a:tailEnd len="med" w="med" type="none"/>
          </a:ln>
        </p:spPr>
      </p:cxnSp>
      <p:cxnSp>
        <p:nvCxnSpPr>
          <p:cNvPr id="624" name="Google Shape;624;p60"/>
          <p:cNvCxnSpPr>
            <a:stCxn id="617" idx="3"/>
            <a:endCxn id="622" idx="1"/>
          </p:cNvCxnSpPr>
          <p:nvPr/>
        </p:nvCxnSpPr>
        <p:spPr>
          <a:xfrm>
            <a:off x="5116900" y="2571760"/>
            <a:ext cx="940200" cy="1478400"/>
          </a:xfrm>
          <a:prstGeom prst="straightConnector1">
            <a:avLst/>
          </a:prstGeom>
          <a:noFill/>
          <a:ln cap="flat" cmpd="sng" w="28575">
            <a:solidFill>
              <a:srgbClr val="F1C232"/>
            </a:solidFill>
            <a:prstDash val="solid"/>
            <a:round/>
            <a:headEnd len="med" w="med" type="none"/>
            <a:tailEnd len="med" w="med" type="none"/>
          </a:ln>
        </p:spPr>
      </p:cxnSp>
      <p:cxnSp>
        <p:nvCxnSpPr>
          <p:cNvPr id="625" name="Google Shape;625;p60"/>
          <p:cNvCxnSpPr>
            <a:stCxn id="616" idx="3"/>
            <a:endCxn id="617" idx="1"/>
          </p:cNvCxnSpPr>
          <p:nvPr/>
        </p:nvCxnSpPr>
        <p:spPr>
          <a:xfrm>
            <a:off x="2610925" y="2571762"/>
            <a:ext cx="459000" cy="0"/>
          </a:xfrm>
          <a:prstGeom prst="straightConnector1">
            <a:avLst/>
          </a:prstGeom>
          <a:noFill/>
          <a:ln cap="flat" cmpd="sng" w="38100">
            <a:solidFill>
              <a:srgbClr val="E69138"/>
            </a:solidFill>
            <a:prstDash val="solid"/>
            <a:round/>
            <a:headEnd len="med" w="med" type="none"/>
            <a:tailEnd len="med" w="med" type="none"/>
          </a:ln>
        </p:spPr>
      </p:cxnSp>
      <p:cxnSp>
        <p:nvCxnSpPr>
          <p:cNvPr id="626" name="Google Shape;626;p60"/>
          <p:cNvCxnSpPr>
            <a:stCxn id="616" idx="0"/>
            <a:endCxn id="615" idx="1"/>
          </p:cNvCxnSpPr>
          <p:nvPr/>
        </p:nvCxnSpPr>
        <p:spPr>
          <a:xfrm flipH="1" rot="10800000">
            <a:off x="1638231" y="766374"/>
            <a:ext cx="755700" cy="1045800"/>
          </a:xfrm>
          <a:prstGeom prst="straightConnector1">
            <a:avLst/>
          </a:prstGeom>
          <a:noFill/>
          <a:ln cap="flat" cmpd="sng" w="38100">
            <a:solidFill>
              <a:srgbClr val="E06666"/>
            </a:solidFill>
            <a:prstDash val="solid"/>
            <a:round/>
            <a:headEnd len="med" w="med" type="none"/>
            <a:tailEnd len="med" w="med" type="none"/>
          </a:ln>
        </p:spPr>
      </p:cxnSp>
      <p:cxnSp>
        <p:nvCxnSpPr>
          <p:cNvPr id="627" name="Google Shape;627;p60"/>
          <p:cNvCxnSpPr>
            <a:stCxn id="616" idx="2"/>
            <a:endCxn id="618" idx="0"/>
          </p:cNvCxnSpPr>
          <p:nvPr/>
        </p:nvCxnSpPr>
        <p:spPr>
          <a:xfrm>
            <a:off x="1638231" y="3331349"/>
            <a:ext cx="705000" cy="471900"/>
          </a:xfrm>
          <a:prstGeom prst="straightConnector1">
            <a:avLst/>
          </a:prstGeom>
          <a:noFill/>
          <a:ln cap="flat" cmpd="sng" w="38100">
            <a:solidFill>
              <a:srgbClr val="E06666"/>
            </a:solidFill>
            <a:prstDash val="solid"/>
            <a:round/>
            <a:headEnd len="med" w="med" type="none"/>
            <a:tailEnd len="med" w="med" type="none"/>
          </a:ln>
        </p:spPr>
      </p:cxnSp>
      <p:sp>
        <p:nvSpPr>
          <p:cNvPr id="628" name="Google Shape;628;p60"/>
          <p:cNvSpPr txBox="1"/>
          <p:nvPr/>
        </p:nvSpPr>
        <p:spPr>
          <a:xfrm>
            <a:off x="1476275" y="968525"/>
            <a:ext cx="630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Fake</a:t>
            </a:r>
            <a:endParaRPr b="1">
              <a:solidFill>
                <a:srgbClr val="E06666"/>
              </a:solidFill>
            </a:endParaRPr>
          </a:p>
        </p:txBody>
      </p:sp>
      <p:sp>
        <p:nvSpPr>
          <p:cNvPr id="629" name="Google Shape;629;p60"/>
          <p:cNvSpPr txBox="1"/>
          <p:nvPr/>
        </p:nvSpPr>
        <p:spPr>
          <a:xfrm>
            <a:off x="1403000" y="3482525"/>
            <a:ext cx="630000" cy="24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E06666"/>
                </a:solidFill>
              </a:rPr>
              <a:t>Fake</a:t>
            </a:r>
            <a:endParaRPr b="1">
              <a:solidFill>
                <a:srgbClr val="E06666"/>
              </a:solidFill>
            </a:endParaRPr>
          </a:p>
        </p:txBody>
      </p:sp>
      <p:cxnSp>
        <p:nvCxnSpPr>
          <p:cNvPr id="630" name="Google Shape;630;p60"/>
          <p:cNvCxnSpPr>
            <a:stCxn id="617" idx="2"/>
            <a:endCxn id="618" idx="0"/>
          </p:cNvCxnSpPr>
          <p:nvPr/>
        </p:nvCxnSpPr>
        <p:spPr>
          <a:xfrm flipH="1">
            <a:off x="2343225" y="3092585"/>
            <a:ext cx="1750200" cy="710700"/>
          </a:xfrm>
          <a:prstGeom prst="straightConnector1">
            <a:avLst/>
          </a:prstGeom>
          <a:noFill/>
          <a:ln cap="flat" cmpd="sng" w="38100">
            <a:solidFill>
              <a:srgbClr val="E06666"/>
            </a:solidFill>
            <a:prstDash val="solid"/>
            <a:round/>
            <a:headEnd len="med" w="med" type="none"/>
            <a:tailEnd len="med" w="med" type="none"/>
          </a:ln>
        </p:spPr>
      </p:cxnSp>
      <p:cxnSp>
        <p:nvCxnSpPr>
          <p:cNvPr id="631" name="Google Shape;631;p60"/>
          <p:cNvCxnSpPr>
            <a:stCxn id="617" idx="0"/>
            <a:endCxn id="615" idx="2"/>
          </p:cNvCxnSpPr>
          <p:nvPr/>
        </p:nvCxnSpPr>
        <p:spPr>
          <a:xfrm flipH="1" rot="10800000">
            <a:off x="4093425" y="1399035"/>
            <a:ext cx="478500" cy="651900"/>
          </a:xfrm>
          <a:prstGeom prst="straightConnector1">
            <a:avLst/>
          </a:prstGeom>
          <a:noFill/>
          <a:ln cap="flat" cmpd="sng" w="38100">
            <a:solidFill>
              <a:srgbClr val="E06666"/>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35" name="Shape 635"/>
        <p:cNvGrpSpPr/>
        <p:nvPr/>
      </p:nvGrpSpPr>
      <p:grpSpPr>
        <a:xfrm>
          <a:off x="0" y="0"/>
          <a:ext cx="0" cy="0"/>
          <a:chOff x="0" y="0"/>
          <a:chExt cx="0" cy="0"/>
        </a:xfrm>
      </p:grpSpPr>
      <p:sp>
        <p:nvSpPr>
          <p:cNvPr id="636" name="Google Shape;636;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37" name="Google Shape;637;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Introduction</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Background</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Automatic fake news detection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Methodology</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Social context Graph</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Factual News Graph - FANG</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Results &amp; Discussions</a:t>
            </a:r>
            <a:endParaRPr>
              <a:solidFill>
                <a:schemeClr val="lt2"/>
              </a:solidFill>
            </a:endParaRPr>
          </a:p>
          <a:p>
            <a:pPr indent="-342900" lvl="0" marL="457200" rtl="0" algn="l">
              <a:lnSpc>
                <a:spcPct val="150000"/>
              </a:lnSpc>
              <a:spcBef>
                <a:spcPts val="0"/>
              </a:spcBef>
              <a:spcAft>
                <a:spcPts val="0"/>
              </a:spcAft>
              <a:buSzPts val="1800"/>
              <a:buAutoNum type="arabicPeriod"/>
            </a:pPr>
            <a:r>
              <a:rPr lang="en"/>
              <a:t>Demonstration</a:t>
            </a:r>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Conclusion &amp; Future work</a:t>
            </a:r>
            <a:endParaRPr>
              <a:solidFill>
                <a:schemeClr val="lt2"/>
              </a:solidFill>
            </a:endParaRPr>
          </a:p>
        </p:txBody>
      </p:sp>
      <p:sp>
        <p:nvSpPr>
          <p:cNvPr id="638" name="Google Shape;638;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01" name="Shape 101"/>
        <p:cNvGrpSpPr/>
        <p:nvPr/>
      </p:nvGrpSpPr>
      <p:grpSpPr>
        <a:xfrm>
          <a:off x="0" y="0"/>
          <a:ext cx="0" cy="0"/>
          <a:chOff x="0" y="0"/>
          <a:chExt cx="0" cy="0"/>
        </a:xfrm>
      </p:grpSpPr>
      <p:sp>
        <p:nvSpPr>
          <p:cNvPr id="102" name="Google Shape;10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03" name="Google Shape;103;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3F3F3"/>
              </a:buClr>
              <a:buSzPts val="1800"/>
              <a:buAutoNum type="arabicPeriod"/>
            </a:pPr>
            <a:r>
              <a:rPr lang="en">
                <a:solidFill>
                  <a:srgbClr val="F3F3F3"/>
                </a:solidFill>
              </a:rPr>
              <a:t>Introduction</a:t>
            </a:r>
            <a:endParaRPr>
              <a:solidFill>
                <a:srgbClr val="F3F3F3"/>
              </a:solidFill>
            </a:endParaRPr>
          </a:p>
          <a:p>
            <a:pPr indent="-317500" lvl="1" marL="914400" rtl="0" algn="l">
              <a:lnSpc>
                <a:spcPct val="150000"/>
              </a:lnSpc>
              <a:spcBef>
                <a:spcPts val="0"/>
              </a:spcBef>
              <a:spcAft>
                <a:spcPts val="0"/>
              </a:spcAft>
              <a:buClr>
                <a:srgbClr val="F3F3F3"/>
              </a:buClr>
              <a:buSzPts val="1400"/>
              <a:buAutoNum type="alphaLcPeriod"/>
            </a:pPr>
            <a:r>
              <a:rPr lang="en">
                <a:solidFill>
                  <a:srgbClr val="F3F3F3"/>
                </a:solidFill>
              </a:rPr>
              <a:t>Background</a:t>
            </a:r>
            <a:endParaRPr>
              <a:solidFill>
                <a:srgbClr val="F3F3F3"/>
              </a:solidFill>
            </a:endParaRPr>
          </a:p>
          <a:p>
            <a:pPr indent="-317500" lvl="1" marL="914400" rtl="0" algn="l">
              <a:lnSpc>
                <a:spcPct val="150000"/>
              </a:lnSpc>
              <a:spcBef>
                <a:spcPts val="0"/>
              </a:spcBef>
              <a:spcAft>
                <a:spcPts val="0"/>
              </a:spcAft>
              <a:buSzPts val="1400"/>
              <a:buAutoNum type="alphaLcPeriod"/>
            </a:pPr>
            <a:r>
              <a:rPr lang="en"/>
              <a:t>Automatic fake news detection</a:t>
            </a:r>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Methodology</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Social context Graph</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Factual News Graph - FANG</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Results &amp; Discussions</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Demonstration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Conclusion &amp; Future work</a:t>
            </a:r>
            <a:endParaRPr>
              <a:solidFill>
                <a:schemeClr val="lt2"/>
              </a:solidFill>
            </a:endParaRPr>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Demonstration - Web application</a:t>
            </a:r>
            <a:endParaRPr/>
          </a:p>
        </p:txBody>
      </p:sp>
      <p:sp>
        <p:nvSpPr>
          <p:cNvPr id="644" name="Google Shape;64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5" name="Google Shape;645;p62"/>
          <p:cNvPicPr preferRelativeResize="0"/>
          <p:nvPr/>
        </p:nvPicPr>
        <p:blipFill>
          <a:blip r:embed="rId3">
            <a:alphaModFix/>
          </a:blip>
          <a:stretch>
            <a:fillRect/>
          </a:stretch>
        </p:blipFill>
        <p:spPr>
          <a:xfrm>
            <a:off x="1226812" y="1165753"/>
            <a:ext cx="6690376" cy="2041421"/>
          </a:xfrm>
          <a:prstGeom prst="rect">
            <a:avLst/>
          </a:prstGeom>
          <a:noFill/>
          <a:ln>
            <a:noFill/>
          </a:ln>
        </p:spPr>
      </p:pic>
      <p:pic>
        <p:nvPicPr>
          <p:cNvPr id="646" name="Google Shape;646;p62"/>
          <p:cNvPicPr preferRelativeResize="0"/>
          <p:nvPr/>
        </p:nvPicPr>
        <p:blipFill>
          <a:blip r:embed="rId4">
            <a:alphaModFix/>
          </a:blip>
          <a:stretch>
            <a:fillRect/>
          </a:stretch>
        </p:blipFill>
        <p:spPr>
          <a:xfrm>
            <a:off x="1226800" y="3253575"/>
            <a:ext cx="3508025" cy="1289175"/>
          </a:xfrm>
          <a:prstGeom prst="rect">
            <a:avLst/>
          </a:prstGeom>
          <a:noFill/>
          <a:ln>
            <a:noFill/>
          </a:ln>
        </p:spPr>
      </p:pic>
      <p:pic>
        <p:nvPicPr>
          <p:cNvPr id="647" name="Google Shape;647;p62"/>
          <p:cNvPicPr preferRelativeResize="0"/>
          <p:nvPr/>
        </p:nvPicPr>
        <p:blipFill>
          <a:blip r:embed="rId5">
            <a:alphaModFix/>
          </a:blip>
          <a:stretch>
            <a:fillRect/>
          </a:stretch>
        </p:blipFill>
        <p:spPr>
          <a:xfrm>
            <a:off x="4734829" y="3272725"/>
            <a:ext cx="3182346" cy="1250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51" name="Shape 651"/>
        <p:cNvGrpSpPr/>
        <p:nvPr/>
      </p:nvGrpSpPr>
      <p:grpSpPr>
        <a:xfrm>
          <a:off x="0" y="0"/>
          <a:ext cx="0" cy="0"/>
          <a:chOff x="0" y="0"/>
          <a:chExt cx="0" cy="0"/>
        </a:xfrm>
      </p:grpSpPr>
      <p:sp>
        <p:nvSpPr>
          <p:cNvPr id="652" name="Google Shape;652;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653" name="Google Shape;65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Introduction</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Background</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Automatic fake news detection</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Methodology</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Social context Graph</a:t>
            </a:r>
            <a:endParaRPr>
              <a:solidFill>
                <a:schemeClr val="lt2"/>
              </a:solidFill>
            </a:endParaRPr>
          </a:p>
          <a:p>
            <a:pPr indent="-317500" lvl="1" marL="914400" rtl="0" algn="l">
              <a:lnSpc>
                <a:spcPct val="150000"/>
              </a:lnSpc>
              <a:spcBef>
                <a:spcPts val="0"/>
              </a:spcBef>
              <a:spcAft>
                <a:spcPts val="0"/>
              </a:spcAft>
              <a:buClr>
                <a:schemeClr val="lt2"/>
              </a:buClr>
              <a:buSzPts val="1400"/>
              <a:buAutoNum type="alphaLcPeriod"/>
            </a:pPr>
            <a:r>
              <a:rPr lang="en">
                <a:solidFill>
                  <a:schemeClr val="lt2"/>
                </a:solidFill>
              </a:rPr>
              <a:t>Factual News Graph - FANG</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Results &amp; Discussions</a:t>
            </a:r>
            <a:endParaRPr>
              <a:solidFill>
                <a:schemeClr val="lt2"/>
              </a:solidFill>
            </a:endParaRPr>
          </a:p>
          <a:p>
            <a:pPr indent="-342900" lvl="0" marL="457200" rtl="0" algn="l">
              <a:lnSpc>
                <a:spcPct val="150000"/>
              </a:lnSpc>
              <a:spcBef>
                <a:spcPts val="0"/>
              </a:spcBef>
              <a:spcAft>
                <a:spcPts val="0"/>
              </a:spcAft>
              <a:buClr>
                <a:schemeClr val="lt2"/>
              </a:buClr>
              <a:buSzPts val="1800"/>
              <a:buAutoNum type="arabicPeriod"/>
            </a:pPr>
            <a:r>
              <a:rPr lang="en">
                <a:solidFill>
                  <a:schemeClr val="lt2"/>
                </a:solidFill>
              </a:rPr>
              <a:t>Demonstration</a:t>
            </a:r>
            <a:endParaRPr>
              <a:solidFill>
                <a:schemeClr val="lt2"/>
              </a:solidFill>
            </a:endParaRPr>
          </a:p>
          <a:p>
            <a:pPr indent="-342900" lvl="0" marL="457200" rtl="0" algn="l">
              <a:lnSpc>
                <a:spcPct val="150000"/>
              </a:lnSpc>
              <a:spcBef>
                <a:spcPts val="0"/>
              </a:spcBef>
              <a:spcAft>
                <a:spcPts val="0"/>
              </a:spcAft>
              <a:buSzPts val="1800"/>
              <a:buAutoNum type="arabicPeriod"/>
            </a:pPr>
            <a:r>
              <a:rPr lang="en"/>
              <a:t>Conclusion &amp; Future work</a:t>
            </a:r>
            <a:endParaRPr/>
          </a:p>
        </p:txBody>
      </p:sp>
      <p:sp>
        <p:nvSpPr>
          <p:cNvPr id="654" name="Google Shape;65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60" name="Google Shape;660;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 sz="1400"/>
              <a:t>We provide a </a:t>
            </a:r>
            <a:r>
              <a:rPr b="1" lang="en" sz="1400">
                <a:solidFill>
                  <a:srgbClr val="6AA84F"/>
                </a:solidFill>
              </a:rPr>
              <a:t>novel graph representation</a:t>
            </a:r>
            <a:r>
              <a:rPr lang="en" sz="1400"/>
              <a:t> for the social context of news dissemination, which </a:t>
            </a:r>
            <a:r>
              <a:rPr b="1" lang="en" sz="1400">
                <a:solidFill>
                  <a:srgbClr val="6AA84F"/>
                </a:solidFill>
              </a:rPr>
              <a:t>models all major social actors and interactions</a:t>
            </a:r>
            <a:r>
              <a:rPr lang="en" sz="1400"/>
              <a:t>.</a:t>
            </a:r>
            <a:endParaRPr sz="1400"/>
          </a:p>
          <a:p>
            <a:pPr indent="-317500" lvl="0" marL="457200" rtl="0" algn="l">
              <a:lnSpc>
                <a:spcPct val="200000"/>
              </a:lnSpc>
              <a:spcBef>
                <a:spcPts val="0"/>
              </a:spcBef>
              <a:spcAft>
                <a:spcPts val="0"/>
              </a:spcAft>
              <a:buSzPts val="1400"/>
              <a:buChar char="-"/>
            </a:pPr>
            <a:r>
              <a:rPr lang="en" sz="1400"/>
              <a:t>We propose </a:t>
            </a:r>
            <a:r>
              <a:rPr b="1" lang="en" sz="1400">
                <a:solidFill>
                  <a:srgbClr val="6AA84F"/>
                </a:solidFill>
              </a:rPr>
              <a:t>FANG</a:t>
            </a:r>
            <a:r>
              <a:rPr lang="en" sz="1400"/>
              <a:t>, a </a:t>
            </a:r>
            <a:r>
              <a:rPr b="1" lang="en" sz="1400">
                <a:solidFill>
                  <a:srgbClr val="6AA84F"/>
                </a:solidFill>
              </a:rPr>
              <a:t>novel graph learning framework</a:t>
            </a:r>
            <a:r>
              <a:rPr lang="en" sz="1400"/>
              <a:t> that explores the unique structures of social context graph in </a:t>
            </a:r>
            <a:r>
              <a:rPr b="1" lang="en" sz="1400">
                <a:solidFill>
                  <a:srgbClr val="6AA84F"/>
                </a:solidFill>
              </a:rPr>
              <a:t>minimally supervised</a:t>
            </a:r>
            <a:r>
              <a:rPr lang="en" sz="1400"/>
              <a:t> settings.</a:t>
            </a:r>
            <a:endParaRPr sz="1400"/>
          </a:p>
          <a:p>
            <a:pPr indent="-317500" lvl="0" marL="457200" rtl="0" algn="l">
              <a:lnSpc>
                <a:spcPct val="200000"/>
              </a:lnSpc>
              <a:spcBef>
                <a:spcPts val="0"/>
              </a:spcBef>
              <a:spcAft>
                <a:spcPts val="0"/>
              </a:spcAft>
              <a:buSzPts val="1400"/>
              <a:buChar char="-"/>
            </a:pPr>
            <a:r>
              <a:rPr lang="en" sz="1400"/>
              <a:t>We conduct extensive experiments to assess the </a:t>
            </a:r>
            <a:r>
              <a:rPr b="1" lang="en" sz="1400">
                <a:solidFill>
                  <a:srgbClr val="6AA84F"/>
                </a:solidFill>
              </a:rPr>
              <a:t>performance of FANG in fake news detection</a:t>
            </a:r>
            <a:r>
              <a:rPr lang="en" sz="1400"/>
              <a:t> and its produced structural representations on </a:t>
            </a:r>
            <a:r>
              <a:rPr b="1" lang="en" sz="1400">
                <a:solidFill>
                  <a:srgbClr val="6AA84F"/>
                </a:solidFill>
              </a:rPr>
              <a:t>downstream source factuality classification</a:t>
            </a:r>
            <a:r>
              <a:rPr lang="en" sz="1400"/>
              <a:t>.</a:t>
            </a:r>
            <a:endParaRPr sz="1400"/>
          </a:p>
        </p:txBody>
      </p:sp>
      <p:sp>
        <p:nvSpPr>
          <p:cNvPr id="661" name="Google Shape;661;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xEl>
                                              <p:pRg end="0" st="0"/>
                                            </p:txEl>
                                          </p:spTgt>
                                        </p:tgtEl>
                                        <p:attrNameLst>
                                          <p:attrName>style.visibility</p:attrName>
                                        </p:attrNameLst>
                                      </p:cBhvr>
                                      <p:to>
                                        <p:strVal val="visible"/>
                                      </p:to>
                                    </p:set>
                                    <p:animEffect filter="fade" transition="in">
                                      <p:cBhvr>
                                        <p:cTn dur="1000"/>
                                        <p:tgtEl>
                                          <p:spTgt spid="6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xEl>
                                              <p:pRg end="1" st="1"/>
                                            </p:txEl>
                                          </p:spTgt>
                                        </p:tgtEl>
                                        <p:attrNameLst>
                                          <p:attrName>style.visibility</p:attrName>
                                        </p:attrNameLst>
                                      </p:cBhvr>
                                      <p:to>
                                        <p:strVal val="visible"/>
                                      </p:to>
                                    </p:set>
                                    <p:animEffect filter="fade" transition="in">
                                      <p:cBhvr>
                                        <p:cTn dur="1000"/>
                                        <p:tgtEl>
                                          <p:spTgt spid="66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xEl>
                                              <p:pRg end="2" st="2"/>
                                            </p:txEl>
                                          </p:spTgt>
                                        </p:tgtEl>
                                        <p:attrNameLst>
                                          <p:attrName>style.visibility</p:attrName>
                                        </p:attrNameLst>
                                      </p:cBhvr>
                                      <p:to>
                                        <p:strVal val="visible"/>
                                      </p:to>
                                    </p:set>
                                    <p:animEffect filter="fade" transition="in">
                                      <p:cBhvr>
                                        <p:cTn dur="1000"/>
                                        <p:tgtEl>
                                          <p:spTgt spid="66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667" name="Google Shape;667;p65"/>
          <p:cNvSpPr txBox="1"/>
          <p:nvPr>
            <p:ph idx="1" type="body"/>
          </p:nvPr>
        </p:nvSpPr>
        <p:spPr>
          <a:xfrm>
            <a:off x="311700" y="1152475"/>
            <a:ext cx="3511200" cy="572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Publication at CIKM 2020</a:t>
            </a:r>
            <a:endParaRPr/>
          </a:p>
        </p:txBody>
      </p:sp>
      <p:sp>
        <p:nvSpPr>
          <p:cNvPr id="668" name="Google Shape;668;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9" name="Google Shape;669;p65"/>
          <p:cNvPicPr preferRelativeResize="0"/>
          <p:nvPr/>
        </p:nvPicPr>
        <p:blipFill>
          <a:blip r:embed="rId3">
            <a:alphaModFix/>
          </a:blip>
          <a:stretch>
            <a:fillRect/>
          </a:stretch>
        </p:blipFill>
        <p:spPr>
          <a:xfrm>
            <a:off x="3822901" y="983850"/>
            <a:ext cx="5059876" cy="3794884"/>
          </a:xfrm>
          <a:prstGeom prst="rect">
            <a:avLst/>
          </a:prstGeom>
          <a:noFill/>
          <a:ln>
            <a:noFill/>
          </a:ln>
        </p:spPr>
      </p:pic>
      <p:pic>
        <p:nvPicPr>
          <p:cNvPr id="670" name="Google Shape;670;p65"/>
          <p:cNvPicPr preferRelativeResize="0"/>
          <p:nvPr/>
        </p:nvPicPr>
        <p:blipFill>
          <a:blip r:embed="rId4">
            <a:alphaModFix/>
          </a:blip>
          <a:stretch>
            <a:fillRect/>
          </a:stretch>
        </p:blipFill>
        <p:spPr>
          <a:xfrm>
            <a:off x="3822900" y="983862"/>
            <a:ext cx="5059874" cy="3175784"/>
          </a:xfrm>
          <a:prstGeom prst="rect">
            <a:avLst/>
          </a:prstGeom>
          <a:noFill/>
          <a:ln>
            <a:noFill/>
          </a:ln>
        </p:spPr>
      </p:pic>
      <p:sp>
        <p:nvSpPr>
          <p:cNvPr id="671" name="Google Shape;671;p65"/>
          <p:cNvSpPr txBox="1"/>
          <p:nvPr>
            <p:ph idx="1" type="body"/>
          </p:nvPr>
        </p:nvSpPr>
        <p:spPr>
          <a:xfrm>
            <a:off x="311700" y="1809025"/>
            <a:ext cx="3511200" cy="642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Integration with TANBIH</a:t>
            </a:r>
            <a:endParaRPr/>
          </a:p>
        </p:txBody>
      </p:sp>
      <p:sp>
        <p:nvSpPr>
          <p:cNvPr id="672" name="Google Shape;672;p65"/>
          <p:cNvSpPr txBox="1"/>
          <p:nvPr>
            <p:ph idx="1" type="body"/>
          </p:nvPr>
        </p:nvSpPr>
        <p:spPr>
          <a:xfrm>
            <a:off x="311700" y="2535775"/>
            <a:ext cx="3511200" cy="6429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Expansion to different type of information including fake images or videos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par>
                                <p:cTn fill="hold" nodeType="with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669"/>
                                        </p:tgtEl>
                                      </p:cBhvr>
                                    </p:animEffect>
                                    <p:set>
                                      <p:cBhvr>
                                        <p:cTn dur="1" fill="hold">
                                          <p:stCondLst>
                                            <p:cond delay="1000"/>
                                          </p:stCondLst>
                                        </p:cTn>
                                        <p:tgtEl>
                                          <p:spTgt spid="6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6" name="Shape 676"/>
        <p:cNvGrpSpPr/>
        <p:nvPr/>
      </p:nvGrpSpPr>
      <p:grpSpPr>
        <a:xfrm>
          <a:off x="0" y="0"/>
          <a:ext cx="0" cy="0"/>
          <a:chOff x="0" y="0"/>
          <a:chExt cx="0" cy="0"/>
        </a:xfrm>
      </p:grpSpPr>
      <p:sp>
        <p:nvSpPr>
          <p:cNvPr id="677" name="Google Shape;677;p66"/>
          <p:cNvSpPr/>
          <p:nvPr/>
        </p:nvSpPr>
        <p:spPr>
          <a:xfrm>
            <a:off x="0" y="0"/>
            <a:ext cx="9144000" cy="5143500"/>
          </a:xfrm>
          <a:prstGeom prst="rect">
            <a:avLst/>
          </a:prstGeom>
          <a:solidFill>
            <a:srgbClr val="FFFFFF">
              <a:alpha val="6312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6"/>
          <p:cNvSpPr txBox="1"/>
          <p:nvPr>
            <p:ph type="ctrTitle"/>
          </p:nvPr>
        </p:nvSpPr>
        <p:spPr>
          <a:xfrm>
            <a:off x="311700" y="1135625"/>
            <a:ext cx="8520600" cy="157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000000"/>
                </a:solidFill>
              </a:rPr>
              <a:t>“Beware of false knowledge; it is more dangerous than ignorance”</a:t>
            </a:r>
            <a:endParaRPr sz="3000">
              <a:solidFill>
                <a:srgbClr val="000000"/>
              </a:solidFill>
            </a:endParaRPr>
          </a:p>
          <a:p>
            <a:pPr indent="0" lvl="0" marL="0" rtl="0" algn="r">
              <a:spcBef>
                <a:spcPts val="0"/>
              </a:spcBef>
              <a:spcAft>
                <a:spcPts val="0"/>
              </a:spcAft>
              <a:buNone/>
            </a:pPr>
            <a:r>
              <a:rPr lang="en" sz="1800">
                <a:solidFill>
                  <a:schemeClr val="dk2"/>
                </a:solidFill>
              </a:rPr>
              <a:t>George Bernard Shaw</a:t>
            </a:r>
            <a:endParaRPr sz="1800">
              <a:solidFill>
                <a:schemeClr val="dk2"/>
              </a:solidFill>
            </a:endParaRPr>
          </a:p>
        </p:txBody>
      </p:sp>
      <p:sp>
        <p:nvSpPr>
          <p:cNvPr id="679" name="Google Shape;679;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66"/>
          <p:cNvSpPr txBox="1"/>
          <p:nvPr>
            <p:ph idx="1" type="subTitle"/>
          </p:nvPr>
        </p:nvSpPr>
        <p:spPr>
          <a:xfrm>
            <a:off x="311700" y="2881900"/>
            <a:ext cx="8520600" cy="57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Thank you</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0"/>
                                        </p:tgtEl>
                                        <p:attrNameLst>
                                          <p:attrName>style.visibility</p:attrName>
                                        </p:attrNameLst>
                                      </p:cBhvr>
                                      <p:to>
                                        <p:strVal val="visible"/>
                                      </p:to>
                                    </p:set>
                                    <p:animEffect filter="fade" transition="in">
                                      <p:cBhvr>
                                        <p:cTn dur="1000"/>
                                        <p:tgtEl>
                                          <p:spTgt spid="6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8" name="Shape 108"/>
        <p:cNvGrpSpPr/>
        <p:nvPr/>
      </p:nvGrpSpPr>
      <p:grpSpPr>
        <a:xfrm>
          <a:off x="0" y="0"/>
          <a:ext cx="0" cy="0"/>
          <a:chOff x="0" y="0"/>
          <a:chExt cx="0" cy="0"/>
        </a:xfrm>
      </p:grpSpPr>
      <p:sp>
        <p:nvSpPr>
          <p:cNvPr id="109" name="Google Shape;10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Evidence-based F</a:t>
            </a:r>
            <a:r>
              <a:rPr lang="en"/>
              <a:t>act checking</a:t>
            </a:r>
            <a:endParaRPr/>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8"/>
          <p:cNvPicPr preferRelativeResize="0"/>
          <p:nvPr/>
        </p:nvPicPr>
        <p:blipFill>
          <a:blip r:embed="rId3">
            <a:alphaModFix/>
          </a:blip>
          <a:stretch>
            <a:fillRect/>
          </a:stretch>
        </p:blipFill>
        <p:spPr>
          <a:xfrm>
            <a:off x="339013" y="2103000"/>
            <a:ext cx="2657475" cy="419100"/>
          </a:xfrm>
          <a:prstGeom prst="rect">
            <a:avLst/>
          </a:prstGeom>
          <a:noFill/>
          <a:ln>
            <a:noFill/>
          </a:ln>
        </p:spPr>
      </p:pic>
      <p:pic>
        <p:nvPicPr>
          <p:cNvPr id="112" name="Google Shape;112;p18"/>
          <p:cNvPicPr preferRelativeResize="0"/>
          <p:nvPr/>
        </p:nvPicPr>
        <p:blipFill>
          <a:blip r:embed="rId4">
            <a:alphaModFix/>
          </a:blip>
          <a:stretch>
            <a:fillRect/>
          </a:stretch>
        </p:blipFill>
        <p:spPr>
          <a:xfrm>
            <a:off x="3987922" y="1639500"/>
            <a:ext cx="2073625" cy="965700"/>
          </a:xfrm>
          <a:prstGeom prst="rect">
            <a:avLst/>
          </a:prstGeom>
          <a:noFill/>
          <a:ln>
            <a:noFill/>
          </a:ln>
        </p:spPr>
      </p:pic>
      <p:pic>
        <p:nvPicPr>
          <p:cNvPr id="113" name="Google Shape;113;p18"/>
          <p:cNvPicPr preferRelativeResize="0"/>
          <p:nvPr/>
        </p:nvPicPr>
        <p:blipFill>
          <a:blip r:embed="rId5">
            <a:alphaModFix/>
          </a:blip>
          <a:stretch>
            <a:fillRect/>
          </a:stretch>
        </p:blipFill>
        <p:spPr>
          <a:xfrm>
            <a:off x="3969985" y="2729173"/>
            <a:ext cx="2073625" cy="630443"/>
          </a:xfrm>
          <a:prstGeom prst="rect">
            <a:avLst/>
          </a:prstGeom>
          <a:noFill/>
          <a:ln>
            <a:noFill/>
          </a:ln>
        </p:spPr>
      </p:pic>
      <p:pic>
        <p:nvPicPr>
          <p:cNvPr id="114" name="Google Shape;114;p18"/>
          <p:cNvPicPr preferRelativeResize="0"/>
          <p:nvPr/>
        </p:nvPicPr>
        <p:blipFill>
          <a:blip r:embed="rId6">
            <a:alphaModFix/>
          </a:blip>
          <a:stretch>
            <a:fillRect/>
          </a:stretch>
        </p:blipFill>
        <p:spPr>
          <a:xfrm>
            <a:off x="7166597" y="2226825"/>
            <a:ext cx="1171575" cy="171450"/>
          </a:xfrm>
          <a:prstGeom prst="rect">
            <a:avLst/>
          </a:prstGeom>
          <a:noFill/>
          <a:ln>
            <a:noFill/>
          </a:ln>
        </p:spPr>
      </p:pic>
      <p:grpSp>
        <p:nvGrpSpPr>
          <p:cNvPr id="115" name="Google Shape;115;p18"/>
          <p:cNvGrpSpPr/>
          <p:nvPr/>
        </p:nvGrpSpPr>
        <p:grpSpPr>
          <a:xfrm>
            <a:off x="3802625" y="1076400"/>
            <a:ext cx="2408400" cy="2472300"/>
            <a:chOff x="3802625" y="1076400"/>
            <a:chExt cx="2408400" cy="2472300"/>
          </a:xfrm>
        </p:grpSpPr>
        <p:sp>
          <p:nvSpPr>
            <p:cNvPr id="116" name="Google Shape;116;p18"/>
            <p:cNvSpPr/>
            <p:nvPr/>
          </p:nvSpPr>
          <p:spPr>
            <a:xfrm>
              <a:off x="3802625" y="1076400"/>
              <a:ext cx="2408400" cy="2472300"/>
            </a:xfrm>
            <a:prstGeom prst="snip1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8"/>
            <p:cNvSpPr txBox="1"/>
            <p:nvPr/>
          </p:nvSpPr>
          <p:spPr>
            <a:xfrm>
              <a:off x="4167650" y="1204125"/>
              <a:ext cx="12120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Evidence DB</a:t>
              </a:r>
              <a:endParaRPr/>
            </a:p>
          </p:txBody>
        </p:sp>
      </p:grpSp>
      <p:cxnSp>
        <p:nvCxnSpPr>
          <p:cNvPr id="118" name="Google Shape;118;p18"/>
          <p:cNvCxnSpPr>
            <a:stCxn id="111" idx="3"/>
            <a:endCxn id="116" idx="2"/>
          </p:cNvCxnSpPr>
          <p:nvPr/>
        </p:nvCxnSpPr>
        <p:spPr>
          <a:xfrm>
            <a:off x="2996488" y="2312550"/>
            <a:ext cx="806100" cy="0"/>
          </a:xfrm>
          <a:prstGeom prst="straightConnector1">
            <a:avLst/>
          </a:prstGeom>
          <a:noFill/>
          <a:ln cap="flat" cmpd="sng" w="9525">
            <a:solidFill>
              <a:schemeClr val="dk2"/>
            </a:solidFill>
            <a:prstDash val="solid"/>
            <a:round/>
            <a:headEnd len="med" w="med" type="none"/>
            <a:tailEnd len="med" w="med" type="triangle"/>
          </a:ln>
        </p:spPr>
      </p:cxnSp>
      <p:cxnSp>
        <p:nvCxnSpPr>
          <p:cNvPr id="119" name="Google Shape;119;p18"/>
          <p:cNvCxnSpPr>
            <a:stCxn id="116" idx="0"/>
            <a:endCxn id="114" idx="1"/>
          </p:cNvCxnSpPr>
          <p:nvPr/>
        </p:nvCxnSpPr>
        <p:spPr>
          <a:xfrm>
            <a:off x="6211025" y="2312550"/>
            <a:ext cx="955500" cy="0"/>
          </a:xfrm>
          <a:prstGeom prst="straightConnector1">
            <a:avLst/>
          </a:prstGeom>
          <a:noFill/>
          <a:ln cap="flat" cmpd="sng" w="9525">
            <a:solidFill>
              <a:schemeClr val="dk2"/>
            </a:solidFill>
            <a:prstDash val="solid"/>
            <a:round/>
            <a:headEnd len="med" w="med" type="none"/>
            <a:tailEnd len="med" w="med" type="triangle"/>
          </a:ln>
        </p:spPr>
      </p:cxnSp>
      <p:sp>
        <p:nvSpPr>
          <p:cNvPr id="120" name="Google Shape;120;p18"/>
          <p:cNvSpPr txBox="1"/>
          <p:nvPr/>
        </p:nvSpPr>
        <p:spPr>
          <a:xfrm>
            <a:off x="2996500" y="1993800"/>
            <a:ext cx="778800" cy="2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l</a:t>
            </a:r>
            <a:r>
              <a:rPr lang="en" sz="1000"/>
              <a:t>ook up</a:t>
            </a:r>
            <a:endParaRPr sz="1000"/>
          </a:p>
        </p:txBody>
      </p:sp>
      <p:sp>
        <p:nvSpPr>
          <p:cNvPr id="121" name="Google Shape;121;p18"/>
          <p:cNvSpPr txBox="1"/>
          <p:nvPr/>
        </p:nvSpPr>
        <p:spPr>
          <a:xfrm>
            <a:off x="6238350" y="1993800"/>
            <a:ext cx="778800" cy="25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t>analyse</a:t>
            </a:r>
            <a:endParaRPr sz="1000"/>
          </a:p>
        </p:txBody>
      </p:sp>
      <p:sp>
        <p:nvSpPr>
          <p:cNvPr id="122" name="Google Shape;122;p18"/>
          <p:cNvSpPr txBox="1"/>
          <p:nvPr/>
        </p:nvSpPr>
        <p:spPr>
          <a:xfrm>
            <a:off x="146950" y="4800600"/>
            <a:ext cx="5710500" cy="2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222222"/>
                </a:solidFill>
                <a:highlight>
                  <a:srgbClr val="FFFFFF"/>
                </a:highlight>
              </a:rPr>
              <a:t>Thorne, James, et al. "FEVER: a large-scale dataset for fact extraction and verification." (2018)</a:t>
            </a:r>
            <a:endParaRPr sz="1000"/>
          </a:p>
        </p:txBody>
      </p:sp>
      <p:sp>
        <p:nvSpPr>
          <p:cNvPr id="123" name="Google Shape;123;p18"/>
          <p:cNvSpPr txBox="1"/>
          <p:nvPr>
            <p:ph idx="1" type="body"/>
          </p:nvPr>
        </p:nvSpPr>
        <p:spPr>
          <a:xfrm>
            <a:off x="339025" y="3298950"/>
            <a:ext cx="3463500" cy="724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AA84F"/>
              </a:buClr>
              <a:buSzPts val="1400"/>
              <a:buChar char="+"/>
            </a:pPr>
            <a:r>
              <a:rPr lang="en" sz="1400">
                <a:solidFill>
                  <a:srgbClr val="6AA84F"/>
                </a:solidFill>
              </a:rPr>
              <a:t>Accurate</a:t>
            </a:r>
            <a:endParaRPr sz="1400">
              <a:solidFill>
                <a:srgbClr val="6AA84F"/>
              </a:solidFill>
            </a:endParaRPr>
          </a:p>
          <a:p>
            <a:pPr indent="-317500" lvl="0" marL="457200" rtl="0" algn="l">
              <a:lnSpc>
                <a:spcPct val="150000"/>
              </a:lnSpc>
              <a:spcBef>
                <a:spcPts val="0"/>
              </a:spcBef>
              <a:spcAft>
                <a:spcPts val="0"/>
              </a:spcAft>
              <a:buClr>
                <a:srgbClr val="6AA84F"/>
              </a:buClr>
              <a:buSzPts val="1400"/>
              <a:buChar char="+"/>
            </a:pPr>
            <a:r>
              <a:rPr lang="en" sz="1400">
                <a:solidFill>
                  <a:srgbClr val="6AA84F"/>
                </a:solidFill>
              </a:rPr>
              <a:t>Highly explainable</a:t>
            </a:r>
            <a:endParaRPr sz="1400">
              <a:solidFill>
                <a:srgbClr val="CC0000"/>
              </a:solidFill>
            </a:endParaRPr>
          </a:p>
        </p:txBody>
      </p:sp>
      <p:sp>
        <p:nvSpPr>
          <p:cNvPr id="124" name="Google Shape;124;p18"/>
          <p:cNvSpPr txBox="1"/>
          <p:nvPr>
            <p:ph idx="1" type="body"/>
          </p:nvPr>
        </p:nvSpPr>
        <p:spPr>
          <a:xfrm>
            <a:off x="311700" y="4005900"/>
            <a:ext cx="3463500" cy="794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CC0000"/>
              </a:buClr>
              <a:buSzPts val="1400"/>
              <a:buChar char="-"/>
            </a:pPr>
            <a:r>
              <a:rPr lang="en" sz="1400">
                <a:solidFill>
                  <a:srgbClr val="CC0000"/>
                </a:solidFill>
              </a:rPr>
              <a:t>Assume fact-checkable information</a:t>
            </a:r>
            <a:endParaRPr sz="1400">
              <a:solidFill>
                <a:srgbClr val="CC0000"/>
              </a:solidFill>
            </a:endParaRPr>
          </a:p>
          <a:p>
            <a:pPr indent="-317500" lvl="0" marL="457200" rtl="0" algn="l">
              <a:lnSpc>
                <a:spcPct val="150000"/>
              </a:lnSpc>
              <a:spcBef>
                <a:spcPts val="0"/>
              </a:spcBef>
              <a:spcAft>
                <a:spcPts val="0"/>
              </a:spcAft>
              <a:buClr>
                <a:srgbClr val="CC0000"/>
              </a:buClr>
              <a:buSzPts val="1400"/>
              <a:buChar char="-"/>
            </a:pPr>
            <a:r>
              <a:rPr lang="en" sz="1400">
                <a:solidFill>
                  <a:srgbClr val="CC0000"/>
                </a:solidFill>
              </a:rPr>
              <a:t>Require sufficient evidences</a:t>
            </a:r>
            <a:endParaRPr sz="14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Style</a:t>
            </a:r>
            <a:r>
              <a:rPr lang="en"/>
              <a:t>-based approach</a:t>
            </a:r>
            <a:endParaRPr/>
          </a:p>
          <a:p>
            <a:pPr indent="0" lvl="0" marL="0" rtl="0" algn="l">
              <a:spcBef>
                <a:spcPts val="0"/>
              </a:spcBef>
              <a:spcAft>
                <a:spcPts val="0"/>
              </a:spcAft>
              <a:buNone/>
            </a:pPr>
            <a:r>
              <a:t/>
            </a:r>
            <a:endParaRPr/>
          </a:p>
        </p:txBody>
      </p:sp>
      <p:sp>
        <p:nvSpPr>
          <p:cNvPr id="130" name="Google Shape;13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31" name="Google Shape;131;p19"/>
          <p:cNvGrpSpPr/>
          <p:nvPr/>
        </p:nvGrpSpPr>
        <p:grpSpPr>
          <a:xfrm>
            <a:off x="502400" y="1155750"/>
            <a:ext cx="3102000" cy="1683300"/>
            <a:chOff x="502400" y="1155750"/>
            <a:chExt cx="3102000" cy="1683300"/>
          </a:xfrm>
        </p:grpSpPr>
        <p:sp>
          <p:nvSpPr>
            <p:cNvPr id="132" name="Google Shape;132;p19"/>
            <p:cNvSpPr/>
            <p:nvPr/>
          </p:nvSpPr>
          <p:spPr>
            <a:xfrm>
              <a:off x="502400" y="1155750"/>
              <a:ext cx="3102000" cy="1683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9"/>
            <p:cNvPicPr preferRelativeResize="0"/>
            <p:nvPr/>
          </p:nvPicPr>
          <p:blipFill>
            <a:blip r:embed="rId3">
              <a:alphaModFix/>
            </a:blip>
            <a:stretch>
              <a:fillRect/>
            </a:stretch>
          </p:blipFill>
          <p:spPr>
            <a:xfrm>
              <a:off x="606950" y="2089150"/>
              <a:ext cx="2774200" cy="616950"/>
            </a:xfrm>
            <a:prstGeom prst="rect">
              <a:avLst/>
            </a:prstGeom>
            <a:noFill/>
            <a:ln>
              <a:noFill/>
            </a:ln>
          </p:spPr>
        </p:pic>
        <p:pic>
          <p:nvPicPr>
            <p:cNvPr id="134" name="Google Shape;134;p19"/>
            <p:cNvPicPr preferRelativeResize="0"/>
            <p:nvPr/>
          </p:nvPicPr>
          <p:blipFill>
            <a:blip r:embed="rId4">
              <a:alphaModFix/>
            </a:blip>
            <a:stretch>
              <a:fillRect/>
            </a:stretch>
          </p:blipFill>
          <p:spPr>
            <a:xfrm>
              <a:off x="606950" y="1377475"/>
              <a:ext cx="2646992" cy="572700"/>
            </a:xfrm>
            <a:prstGeom prst="rect">
              <a:avLst/>
            </a:prstGeom>
            <a:noFill/>
            <a:ln>
              <a:noFill/>
            </a:ln>
          </p:spPr>
        </p:pic>
      </p:grpSp>
      <p:grpSp>
        <p:nvGrpSpPr>
          <p:cNvPr id="135" name="Google Shape;135;p19"/>
          <p:cNvGrpSpPr/>
          <p:nvPr/>
        </p:nvGrpSpPr>
        <p:grpSpPr>
          <a:xfrm>
            <a:off x="502400" y="3096200"/>
            <a:ext cx="3102000" cy="1138200"/>
            <a:chOff x="502400" y="3096200"/>
            <a:chExt cx="3102000" cy="1138200"/>
          </a:xfrm>
        </p:grpSpPr>
        <p:sp>
          <p:nvSpPr>
            <p:cNvPr id="136" name="Google Shape;136;p19"/>
            <p:cNvSpPr/>
            <p:nvPr/>
          </p:nvSpPr>
          <p:spPr>
            <a:xfrm>
              <a:off x="502400" y="3096200"/>
              <a:ext cx="3102000" cy="1138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9"/>
            <p:cNvPicPr preferRelativeResize="0"/>
            <p:nvPr/>
          </p:nvPicPr>
          <p:blipFill>
            <a:blip r:embed="rId5">
              <a:alphaModFix/>
            </a:blip>
            <a:stretch>
              <a:fillRect/>
            </a:stretch>
          </p:blipFill>
          <p:spPr>
            <a:xfrm>
              <a:off x="606950" y="3741050"/>
              <a:ext cx="2774201" cy="359766"/>
            </a:xfrm>
            <a:prstGeom prst="rect">
              <a:avLst/>
            </a:prstGeom>
            <a:noFill/>
            <a:ln>
              <a:noFill/>
            </a:ln>
          </p:spPr>
        </p:pic>
        <p:pic>
          <p:nvPicPr>
            <p:cNvPr id="138" name="Google Shape;138;p19"/>
            <p:cNvPicPr preferRelativeResize="0"/>
            <p:nvPr/>
          </p:nvPicPr>
          <p:blipFill>
            <a:blip r:embed="rId6">
              <a:alphaModFix/>
            </a:blip>
            <a:stretch>
              <a:fillRect/>
            </a:stretch>
          </p:blipFill>
          <p:spPr>
            <a:xfrm>
              <a:off x="606950" y="3254300"/>
              <a:ext cx="2511050" cy="450700"/>
            </a:xfrm>
            <a:prstGeom prst="rect">
              <a:avLst/>
            </a:prstGeom>
            <a:noFill/>
            <a:ln>
              <a:noFill/>
            </a:ln>
          </p:spPr>
        </p:pic>
      </p:grpSp>
      <p:grpSp>
        <p:nvGrpSpPr>
          <p:cNvPr id="139" name="Google Shape;139;p19"/>
          <p:cNvGrpSpPr/>
          <p:nvPr/>
        </p:nvGrpSpPr>
        <p:grpSpPr>
          <a:xfrm>
            <a:off x="3809088" y="1212100"/>
            <a:ext cx="1718513" cy="2958600"/>
            <a:chOff x="3809088" y="1212100"/>
            <a:chExt cx="1718513" cy="2958600"/>
          </a:xfrm>
        </p:grpSpPr>
        <p:pic>
          <p:nvPicPr>
            <p:cNvPr id="140" name="Google Shape;140;p19"/>
            <p:cNvPicPr preferRelativeResize="0"/>
            <p:nvPr/>
          </p:nvPicPr>
          <p:blipFill>
            <a:blip r:embed="rId7">
              <a:alphaModFix/>
            </a:blip>
            <a:stretch>
              <a:fillRect/>
            </a:stretch>
          </p:blipFill>
          <p:spPr>
            <a:xfrm>
              <a:off x="4436350" y="1931600"/>
              <a:ext cx="791600" cy="791600"/>
            </a:xfrm>
            <a:prstGeom prst="rect">
              <a:avLst/>
            </a:prstGeom>
            <a:noFill/>
            <a:ln>
              <a:noFill/>
            </a:ln>
          </p:spPr>
        </p:pic>
        <p:sp>
          <p:nvSpPr>
            <p:cNvPr id="141" name="Google Shape;141;p19"/>
            <p:cNvSpPr/>
            <p:nvPr/>
          </p:nvSpPr>
          <p:spPr>
            <a:xfrm>
              <a:off x="3809088" y="1212100"/>
              <a:ext cx="349500" cy="2958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txBox="1"/>
            <p:nvPr/>
          </p:nvSpPr>
          <p:spPr>
            <a:xfrm>
              <a:off x="4363300" y="2852200"/>
              <a:ext cx="1164300" cy="35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a:t>
              </a:r>
              <a:r>
                <a:rPr lang="en"/>
                <a:t>ensational</a:t>
              </a:r>
              <a:endParaRPr/>
            </a:p>
            <a:p>
              <a:pPr indent="0" lvl="0" marL="0" rtl="0" algn="l">
                <a:lnSpc>
                  <a:spcPct val="115000"/>
                </a:lnSpc>
                <a:spcBef>
                  <a:spcPts val="0"/>
                </a:spcBef>
                <a:spcAft>
                  <a:spcPts val="0"/>
                </a:spcAft>
                <a:buNone/>
              </a:pPr>
              <a:r>
                <a:rPr lang="en"/>
                <a:t>Appalling</a:t>
              </a:r>
              <a:endParaRPr/>
            </a:p>
          </p:txBody>
        </p:sp>
      </p:grpSp>
      <p:sp>
        <p:nvSpPr>
          <p:cNvPr id="143" name="Google Shape;143;p19"/>
          <p:cNvSpPr txBox="1"/>
          <p:nvPr>
            <p:ph idx="1" type="body"/>
          </p:nvPr>
        </p:nvSpPr>
        <p:spPr>
          <a:xfrm>
            <a:off x="5505700" y="1610375"/>
            <a:ext cx="3463500" cy="395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AA84F"/>
              </a:buClr>
              <a:buSzPts val="1400"/>
              <a:buChar char="+"/>
            </a:pPr>
            <a:r>
              <a:rPr lang="en" sz="1400">
                <a:solidFill>
                  <a:srgbClr val="6AA84F"/>
                </a:solidFill>
              </a:rPr>
              <a:t>Require no explicit evidence</a:t>
            </a:r>
            <a:endParaRPr sz="1400">
              <a:solidFill>
                <a:srgbClr val="CC0000"/>
              </a:solidFill>
            </a:endParaRPr>
          </a:p>
        </p:txBody>
      </p:sp>
      <p:grpSp>
        <p:nvGrpSpPr>
          <p:cNvPr id="144" name="Google Shape;144;p19"/>
          <p:cNvGrpSpPr/>
          <p:nvPr/>
        </p:nvGrpSpPr>
        <p:grpSpPr>
          <a:xfrm>
            <a:off x="5766700" y="2886725"/>
            <a:ext cx="2941500" cy="1396500"/>
            <a:chOff x="5766700" y="2886725"/>
            <a:chExt cx="2941500" cy="1396500"/>
          </a:xfrm>
        </p:grpSpPr>
        <p:sp>
          <p:nvSpPr>
            <p:cNvPr id="145" name="Google Shape;145;p19"/>
            <p:cNvSpPr/>
            <p:nvPr/>
          </p:nvSpPr>
          <p:spPr>
            <a:xfrm>
              <a:off x="5766700" y="2886725"/>
              <a:ext cx="2941500" cy="139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 name="Google Shape;146;p19"/>
            <p:cNvPicPr preferRelativeResize="0"/>
            <p:nvPr/>
          </p:nvPicPr>
          <p:blipFill>
            <a:blip r:embed="rId8">
              <a:alphaModFix/>
            </a:blip>
            <a:stretch>
              <a:fillRect/>
            </a:stretch>
          </p:blipFill>
          <p:spPr>
            <a:xfrm>
              <a:off x="5847150" y="2994725"/>
              <a:ext cx="986043" cy="608700"/>
            </a:xfrm>
            <a:prstGeom prst="rect">
              <a:avLst/>
            </a:prstGeom>
            <a:noFill/>
            <a:ln>
              <a:noFill/>
            </a:ln>
          </p:spPr>
        </p:pic>
        <p:pic>
          <p:nvPicPr>
            <p:cNvPr id="147" name="Google Shape;147;p19"/>
            <p:cNvPicPr preferRelativeResize="0"/>
            <p:nvPr/>
          </p:nvPicPr>
          <p:blipFill>
            <a:blip r:embed="rId9">
              <a:alphaModFix/>
            </a:blip>
            <a:stretch>
              <a:fillRect/>
            </a:stretch>
          </p:blipFill>
          <p:spPr>
            <a:xfrm>
              <a:off x="5850350" y="3763871"/>
              <a:ext cx="2774200" cy="395650"/>
            </a:xfrm>
            <a:prstGeom prst="rect">
              <a:avLst/>
            </a:prstGeom>
            <a:noFill/>
            <a:ln>
              <a:noFill/>
            </a:ln>
          </p:spPr>
        </p:pic>
      </p:grpSp>
      <p:sp>
        <p:nvSpPr>
          <p:cNvPr id="148" name="Google Shape;148;p19"/>
          <p:cNvSpPr txBox="1"/>
          <p:nvPr>
            <p:ph idx="1" type="body"/>
          </p:nvPr>
        </p:nvSpPr>
        <p:spPr>
          <a:xfrm>
            <a:off x="5505700" y="1945500"/>
            <a:ext cx="3463500" cy="791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CC0000"/>
              </a:buClr>
              <a:buSzPts val="1400"/>
              <a:buChar char="-"/>
            </a:pPr>
            <a:r>
              <a:rPr lang="en" sz="1400">
                <a:solidFill>
                  <a:srgbClr val="CC0000"/>
                </a:solidFill>
              </a:rPr>
              <a:t>Less explainable</a:t>
            </a:r>
            <a:endParaRPr sz="1400">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Contextual Fake News Detection</a:t>
            </a:r>
            <a:endParaRPr/>
          </a:p>
        </p:txBody>
      </p:sp>
      <p:sp>
        <p:nvSpPr>
          <p:cNvPr id="154" name="Google Shape;15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55" name="Google Shape;155;p20"/>
          <p:cNvGrpSpPr/>
          <p:nvPr/>
        </p:nvGrpSpPr>
        <p:grpSpPr>
          <a:xfrm>
            <a:off x="421800" y="1924200"/>
            <a:ext cx="2177700" cy="1467600"/>
            <a:chOff x="421800" y="1924200"/>
            <a:chExt cx="2177700" cy="1467600"/>
          </a:xfrm>
        </p:grpSpPr>
        <p:sp>
          <p:nvSpPr>
            <p:cNvPr id="156" name="Google Shape;156;p20"/>
            <p:cNvSpPr/>
            <p:nvPr/>
          </p:nvSpPr>
          <p:spPr>
            <a:xfrm>
              <a:off x="421800" y="1924200"/>
              <a:ext cx="2177700" cy="1467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txBox="1"/>
            <p:nvPr/>
          </p:nvSpPr>
          <p:spPr>
            <a:xfrm>
              <a:off x="480075" y="2026250"/>
              <a:ext cx="12981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Singapore will go into lockdown, DORSCON Red</a:t>
              </a:r>
              <a:endParaRPr/>
            </a:p>
          </p:txBody>
        </p:sp>
        <p:pic>
          <p:nvPicPr>
            <p:cNvPr id="158" name="Google Shape;158;p20"/>
            <p:cNvPicPr preferRelativeResize="0"/>
            <p:nvPr/>
          </p:nvPicPr>
          <p:blipFill>
            <a:blip r:embed="rId3">
              <a:alphaModFix/>
            </a:blip>
            <a:stretch>
              <a:fillRect/>
            </a:stretch>
          </p:blipFill>
          <p:spPr>
            <a:xfrm>
              <a:off x="1630846" y="2425513"/>
              <a:ext cx="814059" cy="816724"/>
            </a:xfrm>
            <a:prstGeom prst="rect">
              <a:avLst/>
            </a:prstGeom>
            <a:noFill/>
            <a:ln>
              <a:noFill/>
            </a:ln>
          </p:spPr>
        </p:pic>
      </p:grpSp>
      <p:grpSp>
        <p:nvGrpSpPr>
          <p:cNvPr id="159" name="Google Shape;159;p20"/>
          <p:cNvGrpSpPr/>
          <p:nvPr/>
        </p:nvGrpSpPr>
        <p:grpSpPr>
          <a:xfrm>
            <a:off x="2599438" y="1121400"/>
            <a:ext cx="3805526" cy="1536638"/>
            <a:chOff x="2599438" y="1121400"/>
            <a:chExt cx="3805526" cy="1536638"/>
          </a:xfrm>
        </p:grpSpPr>
        <p:pic>
          <p:nvPicPr>
            <p:cNvPr id="160" name="Google Shape;160;p20"/>
            <p:cNvPicPr preferRelativeResize="0"/>
            <p:nvPr/>
          </p:nvPicPr>
          <p:blipFill>
            <a:blip r:embed="rId4">
              <a:alphaModFix/>
            </a:blip>
            <a:stretch>
              <a:fillRect/>
            </a:stretch>
          </p:blipFill>
          <p:spPr>
            <a:xfrm>
              <a:off x="3373138" y="1121400"/>
              <a:ext cx="3031826" cy="723075"/>
            </a:xfrm>
            <a:prstGeom prst="rect">
              <a:avLst/>
            </a:prstGeom>
            <a:noFill/>
            <a:ln>
              <a:noFill/>
            </a:ln>
          </p:spPr>
        </p:pic>
        <p:cxnSp>
          <p:nvCxnSpPr>
            <p:cNvPr id="161" name="Google Shape;161;p20"/>
            <p:cNvCxnSpPr>
              <a:stCxn id="160" idx="1"/>
              <a:endCxn id="156" idx="3"/>
            </p:cNvCxnSpPr>
            <p:nvPr/>
          </p:nvCxnSpPr>
          <p:spPr>
            <a:xfrm flipH="1">
              <a:off x="2599438" y="1482938"/>
              <a:ext cx="773700" cy="1175100"/>
            </a:xfrm>
            <a:prstGeom prst="straightConnector1">
              <a:avLst/>
            </a:prstGeom>
            <a:noFill/>
            <a:ln cap="flat" cmpd="sng" w="19050">
              <a:solidFill>
                <a:srgbClr val="6AA84F"/>
              </a:solidFill>
              <a:prstDash val="solid"/>
              <a:round/>
              <a:headEnd len="med" w="med" type="none"/>
              <a:tailEnd len="med" w="med" type="triangle"/>
            </a:ln>
          </p:spPr>
        </p:cxnSp>
      </p:grpSp>
      <p:grpSp>
        <p:nvGrpSpPr>
          <p:cNvPr id="162" name="Google Shape;162;p20"/>
          <p:cNvGrpSpPr/>
          <p:nvPr/>
        </p:nvGrpSpPr>
        <p:grpSpPr>
          <a:xfrm>
            <a:off x="2599533" y="2461200"/>
            <a:ext cx="4061008" cy="393600"/>
            <a:chOff x="2599533" y="2461200"/>
            <a:chExt cx="4061008" cy="393600"/>
          </a:xfrm>
        </p:grpSpPr>
        <p:cxnSp>
          <p:nvCxnSpPr>
            <p:cNvPr id="163" name="Google Shape;163;p20"/>
            <p:cNvCxnSpPr>
              <a:stCxn id="164" idx="1"/>
              <a:endCxn id="156" idx="3"/>
            </p:cNvCxnSpPr>
            <p:nvPr/>
          </p:nvCxnSpPr>
          <p:spPr>
            <a:xfrm rot="10800000">
              <a:off x="2599533" y="2658000"/>
              <a:ext cx="771600" cy="0"/>
            </a:xfrm>
            <a:prstGeom prst="straightConnector1">
              <a:avLst/>
            </a:prstGeom>
            <a:noFill/>
            <a:ln cap="flat" cmpd="sng" w="19050">
              <a:solidFill>
                <a:srgbClr val="CC0000"/>
              </a:solidFill>
              <a:prstDash val="solid"/>
              <a:round/>
              <a:headEnd len="med" w="med" type="none"/>
              <a:tailEnd len="med" w="med" type="triangle"/>
            </a:ln>
          </p:spPr>
        </p:cxnSp>
        <p:pic>
          <p:nvPicPr>
            <p:cNvPr id="164" name="Google Shape;164;p20"/>
            <p:cNvPicPr preferRelativeResize="0"/>
            <p:nvPr/>
          </p:nvPicPr>
          <p:blipFill>
            <a:blip r:embed="rId5">
              <a:alphaModFix/>
            </a:blip>
            <a:stretch>
              <a:fillRect/>
            </a:stretch>
          </p:blipFill>
          <p:spPr>
            <a:xfrm>
              <a:off x="3371133" y="2461200"/>
              <a:ext cx="3289408" cy="393600"/>
            </a:xfrm>
            <a:prstGeom prst="rect">
              <a:avLst/>
            </a:prstGeom>
            <a:noFill/>
            <a:ln>
              <a:noFill/>
            </a:ln>
          </p:spPr>
        </p:pic>
      </p:grpSp>
      <p:grpSp>
        <p:nvGrpSpPr>
          <p:cNvPr id="165" name="Google Shape;165;p20"/>
          <p:cNvGrpSpPr/>
          <p:nvPr/>
        </p:nvGrpSpPr>
        <p:grpSpPr>
          <a:xfrm>
            <a:off x="2599525" y="2658012"/>
            <a:ext cx="4061025" cy="2070087"/>
            <a:chOff x="2599525" y="2658012"/>
            <a:chExt cx="4061025" cy="2070087"/>
          </a:xfrm>
        </p:grpSpPr>
        <p:cxnSp>
          <p:nvCxnSpPr>
            <p:cNvPr id="166" name="Google Shape;166;p20"/>
            <p:cNvCxnSpPr>
              <a:stCxn id="167" idx="1"/>
              <a:endCxn id="156" idx="3"/>
            </p:cNvCxnSpPr>
            <p:nvPr/>
          </p:nvCxnSpPr>
          <p:spPr>
            <a:xfrm rot="10800000">
              <a:off x="2599525" y="2658012"/>
              <a:ext cx="771600" cy="1441800"/>
            </a:xfrm>
            <a:prstGeom prst="straightConnector1">
              <a:avLst/>
            </a:prstGeom>
            <a:noFill/>
            <a:ln cap="flat" cmpd="sng" w="19050">
              <a:solidFill>
                <a:srgbClr val="CC0000"/>
              </a:solidFill>
              <a:prstDash val="solid"/>
              <a:round/>
              <a:headEnd len="med" w="med" type="none"/>
              <a:tailEnd len="med" w="med" type="triangle"/>
            </a:ln>
          </p:spPr>
        </p:cxnSp>
        <p:pic>
          <p:nvPicPr>
            <p:cNvPr id="167" name="Google Shape;167;p20"/>
            <p:cNvPicPr preferRelativeResize="0"/>
            <p:nvPr/>
          </p:nvPicPr>
          <p:blipFill>
            <a:blip r:embed="rId6">
              <a:alphaModFix/>
            </a:blip>
            <a:stretch>
              <a:fillRect/>
            </a:stretch>
          </p:blipFill>
          <p:spPr>
            <a:xfrm>
              <a:off x="3371125" y="3471525"/>
              <a:ext cx="3289425" cy="1256575"/>
            </a:xfrm>
            <a:prstGeom prst="rect">
              <a:avLst/>
            </a:prstGeom>
            <a:noFill/>
            <a:ln>
              <a:noFill/>
            </a:ln>
          </p:spPr>
        </p:pic>
      </p:grpSp>
      <p:sp>
        <p:nvSpPr>
          <p:cNvPr id="168" name="Google Shape;168;p20"/>
          <p:cNvSpPr txBox="1"/>
          <p:nvPr>
            <p:ph idx="1" type="body"/>
          </p:nvPr>
        </p:nvSpPr>
        <p:spPr>
          <a:xfrm>
            <a:off x="5617350" y="3308100"/>
            <a:ext cx="3463500" cy="791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6AA84F"/>
              </a:buClr>
              <a:buSzPts val="1400"/>
              <a:buChar char="+"/>
            </a:pPr>
            <a:r>
              <a:rPr lang="en" sz="1400">
                <a:solidFill>
                  <a:srgbClr val="6AA84F"/>
                </a:solidFill>
              </a:rPr>
              <a:t>Require no explicit evidence</a:t>
            </a:r>
            <a:endParaRPr sz="1400">
              <a:solidFill>
                <a:srgbClr val="6AA84F"/>
              </a:solidFill>
            </a:endParaRPr>
          </a:p>
          <a:p>
            <a:pPr indent="-317500" lvl="0" marL="457200" rtl="0" algn="l">
              <a:lnSpc>
                <a:spcPct val="150000"/>
              </a:lnSpc>
              <a:spcBef>
                <a:spcPts val="0"/>
              </a:spcBef>
              <a:spcAft>
                <a:spcPts val="0"/>
              </a:spcAft>
              <a:buClr>
                <a:srgbClr val="6AA84F"/>
              </a:buClr>
              <a:buSzPts val="1400"/>
              <a:buChar char="+"/>
            </a:pPr>
            <a:r>
              <a:rPr lang="en" sz="1400">
                <a:solidFill>
                  <a:srgbClr val="6AA84F"/>
                </a:solidFill>
              </a:rPr>
              <a:t>No assumption of information</a:t>
            </a:r>
            <a:endParaRPr sz="1400">
              <a:solidFill>
                <a:srgbClr val="E69138"/>
              </a:solidFill>
            </a:endParaRPr>
          </a:p>
        </p:txBody>
      </p:sp>
      <p:sp>
        <p:nvSpPr>
          <p:cNvPr id="169" name="Google Shape;169;p20"/>
          <p:cNvSpPr/>
          <p:nvPr/>
        </p:nvSpPr>
        <p:spPr>
          <a:xfrm>
            <a:off x="622000" y="1121400"/>
            <a:ext cx="1347600" cy="652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Questionable source</a:t>
            </a:r>
            <a:endParaRPr/>
          </a:p>
        </p:txBody>
      </p:sp>
      <p:sp>
        <p:nvSpPr>
          <p:cNvPr id="170" name="Google Shape;170;p20"/>
          <p:cNvSpPr/>
          <p:nvPr/>
        </p:nvSpPr>
        <p:spPr>
          <a:xfrm>
            <a:off x="869200" y="3932325"/>
            <a:ext cx="963900" cy="652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Divid</a:t>
            </a:r>
            <a:r>
              <a:rPr lang="en"/>
              <a:t>ed</a:t>
            </a:r>
            <a:r>
              <a:rPr lang="en"/>
              <a:t> stances</a:t>
            </a:r>
            <a:endParaRPr/>
          </a:p>
        </p:txBody>
      </p:sp>
      <p:sp>
        <p:nvSpPr>
          <p:cNvPr id="171" name="Google Shape;171;p20"/>
          <p:cNvSpPr/>
          <p:nvPr/>
        </p:nvSpPr>
        <p:spPr>
          <a:xfrm>
            <a:off x="6954575" y="1327975"/>
            <a:ext cx="1920900" cy="6522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Denied by reputable news channel</a:t>
            </a:r>
            <a:endParaRPr/>
          </a:p>
        </p:txBody>
      </p:sp>
      <p:cxnSp>
        <p:nvCxnSpPr>
          <p:cNvPr id="172" name="Google Shape;172;p20"/>
          <p:cNvCxnSpPr>
            <a:stCxn id="169" idx="2"/>
            <a:endCxn id="158" idx="0"/>
          </p:cNvCxnSpPr>
          <p:nvPr/>
        </p:nvCxnSpPr>
        <p:spPr>
          <a:xfrm>
            <a:off x="1295800" y="1773600"/>
            <a:ext cx="742200" cy="6519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0"/>
          <p:cNvCxnSpPr>
            <a:stCxn id="170" idx="3"/>
            <a:endCxn id="174" idx="3"/>
          </p:cNvCxnSpPr>
          <p:nvPr/>
        </p:nvCxnSpPr>
        <p:spPr>
          <a:xfrm flipH="1" rot="10800000">
            <a:off x="1833100" y="3996525"/>
            <a:ext cx="827700" cy="2619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0"/>
          <p:cNvCxnSpPr>
            <a:endCxn id="176" idx="7"/>
          </p:cNvCxnSpPr>
          <p:nvPr/>
        </p:nvCxnSpPr>
        <p:spPr>
          <a:xfrm flipH="1">
            <a:off x="6191402" y="1654169"/>
            <a:ext cx="763200" cy="6078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20"/>
          <p:cNvSpPr/>
          <p:nvPr/>
        </p:nvSpPr>
        <p:spPr>
          <a:xfrm>
            <a:off x="2496000" y="1121400"/>
            <a:ext cx="1124400" cy="33684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0"/>
          <p:cNvSpPr/>
          <p:nvPr/>
        </p:nvSpPr>
        <p:spPr>
          <a:xfrm>
            <a:off x="2444900" y="2091813"/>
            <a:ext cx="4389300" cy="1161900"/>
          </a:xfrm>
          <a:prstGeom prst="ellipse">
            <a:avLst/>
          </a:prstGeom>
          <a:noFill/>
          <a:ln cap="flat" cmpd="sng" w="1905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txBox="1"/>
          <p:nvPr>
            <p:ph idx="1" type="body"/>
          </p:nvPr>
        </p:nvSpPr>
        <p:spPr>
          <a:xfrm>
            <a:off x="5610288" y="3967279"/>
            <a:ext cx="3463500" cy="7917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E69138"/>
              </a:buClr>
              <a:buSzPts val="1400"/>
              <a:buChar char="-"/>
            </a:pPr>
            <a:r>
              <a:rPr lang="en" sz="1400">
                <a:solidFill>
                  <a:srgbClr val="E69138"/>
                </a:solidFill>
              </a:rPr>
              <a:t>Less explainable</a:t>
            </a:r>
            <a:endParaRPr sz="1400">
              <a:solidFill>
                <a:srgbClr val="E6913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21"/>
          <p:cNvSpPr/>
          <p:nvPr/>
        </p:nvSpPr>
        <p:spPr>
          <a:xfrm>
            <a:off x="0" y="0"/>
            <a:ext cx="9144000" cy="5143500"/>
          </a:xfrm>
          <a:prstGeom prst="rect">
            <a:avLst/>
          </a:prstGeom>
          <a:solidFill>
            <a:srgbClr val="FFFFFF">
              <a:alpha val="91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social context tells about </a:t>
            </a:r>
            <a:r>
              <a:rPr b="1" lang="en">
                <a:solidFill>
                  <a:srgbClr val="CC0000"/>
                </a:solidFill>
              </a:rPr>
              <a:t>fake</a:t>
            </a:r>
            <a:r>
              <a:rPr lang="en">
                <a:solidFill>
                  <a:srgbClr val="CC0000"/>
                </a:solidFill>
              </a:rPr>
              <a:t> </a:t>
            </a:r>
            <a:r>
              <a:rPr lang="en"/>
              <a:t>news</a:t>
            </a:r>
            <a:endParaRPr/>
          </a:p>
        </p:txBody>
      </p:sp>
      <p:pic>
        <p:nvPicPr>
          <p:cNvPr id="184" name="Google Shape;184;p21"/>
          <p:cNvPicPr preferRelativeResize="0"/>
          <p:nvPr/>
        </p:nvPicPr>
        <p:blipFill>
          <a:blip r:embed="rId4">
            <a:alphaModFix/>
          </a:blip>
          <a:stretch>
            <a:fillRect/>
          </a:stretch>
        </p:blipFill>
        <p:spPr>
          <a:xfrm>
            <a:off x="0" y="1549357"/>
            <a:ext cx="9144002" cy="2044787"/>
          </a:xfrm>
          <a:prstGeom prst="rect">
            <a:avLst/>
          </a:prstGeom>
          <a:noFill/>
          <a:ln>
            <a:noFill/>
          </a:ln>
        </p:spPr>
      </p:pic>
      <p:sp>
        <p:nvSpPr>
          <p:cNvPr id="185" name="Google Shape;185;p21"/>
          <p:cNvSpPr/>
          <p:nvPr/>
        </p:nvSpPr>
        <p:spPr>
          <a:xfrm>
            <a:off x="4220525" y="2168525"/>
            <a:ext cx="206100" cy="10305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4812000" y="2168525"/>
            <a:ext cx="206100" cy="10305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txBox="1"/>
          <p:nvPr/>
        </p:nvSpPr>
        <p:spPr>
          <a:xfrm>
            <a:off x="740525" y="3682900"/>
            <a:ext cx="7166100" cy="440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Char char="-"/>
            </a:pPr>
            <a:r>
              <a:rPr lang="en">
                <a:solidFill>
                  <a:srgbClr val="434343"/>
                </a:solidFill>
              </a:rPr>
              <a:t>Fake news has many engagements within the first 3 hours.</a:t>
            </a:r>
            <a:endParaRPr>
              <a:solidFill>
                <a:srgbClr val="434343"/>
              </a:solidFill>
            </a:endParaRPr>
          </a:p>
        </p:txBody>
      </p:sp>
      <p:sp>
        <p:nvSpPr>
          <p:cNvPr id="188" name="Google Shape;188;p21"/>
          <p:cNvSpPr/>
          <p:nvPr/>
        </p:nvSpPr>
        <p:spPr>
          <a:xfrm>
            <a:off x="5098800" y="2168525"/>
            <a:ext cx="206100" cy="10305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2810750" y="2179775"/>
            <a:ext cx="487500" cy="200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 name="Google Shape;191;p21"/>
          <p:cNvSpPr txBox="1"/>
          <p:nvPr/>
        </p:nvSpPr>
        <p:spPr>
          <a:xfrm>
            <a:off x="753125" y="4010650"/>
            <a:ext cx="7166100" cy="962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434343"/>
              </a:buClr>
              <a:buSzPts val="1400"/>
              <a:buChar char="-"/>
            </a:pPr>
            <a:r>
              <a:rPr lang="en">
                <a:solidFill>
                  <a:srgbClr val="434343"/>
                </a:solidFill>
              </a:rPr>
              <a:t>The appalling content of fake news attracts negative comments, alongside with word-for-word report.</a:t>
            </a:r>
            <a:endParaRPr>
              <a:solidFill>
                <a:srgbClr val="434343"/>
              </a:solidFill>
            </a:endParaRPr>
          </a:p>
          <a:p>
            <a:pPr indent="-317500" lvl="0" marL="457200" rtl="0" algn="l">
              <a:lnSpc>
                <a:spcPct val="150000"/>
              </a:lnSpc>
              <a:spcBef>
                <a:spcPts val="0"/>
              </a:spcBef>
              <a:spcAft>
                <a:spcPts val="0"/>
              </a:spcAft>
              <a:buClr>
                <a:srgbClr val="434343"/>
              </a:buClr>
              <a:buSzPts val="1400"/>
              <a:buChar char="-"/>
            </a:pPr>
            <a:r>
              <a:rPr lang="en">
                <a:solidFill>
                  <a:srgbClr val="434343"/>
                </a:solidFill>
              </a:rPr>
              <a:t>As time passes, the news gets invalidated by social users.</a:t>
            </a:r>
            <a:endParaRPr>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